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avi" ContentType="video/avi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</p:sldMasterIdLst>
  <p:notesMasterIdLst>
    <p:notesMasterId r:id="rId46"/>
  </p:notesMasterIdLst>
  <p:handoutMasterIdLst>
    <p:handoutMasterId r:id="rId47"/>
  </p:handoutMasterIdLst>
  <p:sldIdLst>
    <p:sldId id="264" r:id="rId2"/>
    <p:sldId id="310" r:id="rId3"/>
    <p:sldId id="331" r:id="rId4"/>
    <p:sldId id="277" r:id="rId5"/>
    <p:sldId id="276" r:id="rId6"/>
    <p:sldId id="281" r:id="rId7"/>
    <p:sldId id="332" r:id="rId8"/>
    <p:sldId id="335" r:id="rId9"/>
    <p:sldId id="305" r:id="rId10"/>
    <p:sldId id="306" r:id="rId11"/>
    <p:sldId id="307" r:id="rId12"/>
    <p:sldId id="320" r:id="rId13"/>
    <p:sldId id="322" r:id="rId14"/>
    <p:sldId id="300" r:id="rId15"/>
    <p:sldId id="309" r:id="rId16"/>
    <p:sldId id="294" r:id="rId17"/>
    <p:sldId id="314" r:id="rId18"/>
    <p:sldId id="293" r:id="rId19"/>
    <p:sldId id="283" r:id="rId20"/>
    <p:sldId id="285" r:id="rId21"/>
    <p:sldId id="286" r:id="rId22"/>
    <p:sldId id="284" r:id="rId23"/>
    <p:sldId id="287" r:id="rId24"/>
    <p:sldId id="290" r:id="rId25"/>
    <p:sldId id="282" r:id="rId26"/>
    <p:sldId id="270" r:id="rId27"/>
    <p:sldId id="316" r:id="rId28"/>
    <p:sldId id="317" r:id="rId29"/>
    <p:sldId id="275" r:id="rId30"/>
    <p:sldId id="295" r:id="rId31"/>
    <p:sldId id="271" r:id="rId32"/>
    <p:sldId id="308" r:id="rId33"/>
    <p:sldId id="329" r:id="rId34"/>
    <p:sldId id="315" r:id="rId35"/>
    <p:sldId id="330" r:id="rId36"/>
    <p:sldId id="319" r:id="rId37"/>
    <p:sldId id="296" r:id="rId38"/>
    <p:sldId id="318" r:id="rId39"/>
    <p:sldId id="273" r:id="rId40"/>
    <p:sldId id="274" r:id="rId41"/>
    <p:sldId id="339" r:id="rId42"/>
    <p:sldId id="338" r:id="rId43"/>
    <p:sldId id="337" r:id="rId44"/>
    <p:sldId id="340" r:id="rId45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i="1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i="1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i="1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i="1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i="1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i="1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i="1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i="1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i="1"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A003E"/>
    <a:srgbClr val="FF00FF"/>
    <a:srgbClr val="FF0066"/>
    <a:srgbClr val="81C9F0"/>
    <a:srgbClr val="000000"/>
    <a:srgbClr val="574FFF"/>
    <a:srgbClr val="0A00D6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0321" autoAdjust="0"/>
    <p:restoredTop sz="93767" autoAdjust="0"/>
  </p:normalViewPr>
  <p:slideViewPr>
    <p:cSldViewPr snapToObjects="1">
      <p:cViewPr varScale="1">
        <p:scale>
          <a:sx n="100" d="100"/>
          <a:sy n="100" d="100"/>
        </p:scale>
        <p:origin x="-960" y="-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1428"/>
    </p:cViewPr>
  </p:sorterViewPr>
  <p:notesViewPr>
    <p:cSldViewPr snapToObjects="1">
      <p:cViewPr varScale="1">
        <p:scale>
          <a:sx n="87" d="100"/>
          <a:sy n="87" d="100"/>
        </p:scale>
        <p:origin x="-1908" y="-7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handoutMaster" Target="handoutMasters/handout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i="0"/>
            </a:lvl1pPr>
          </a:lstStyle>
          <a:p>
            <a:endParaRPr lang="en-US" altLang="ja-JP"/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i="0"/>
            </a:lvl1pPr>
          </a:lstStyle>
          <a:p>
            <a:endParaRPr lang="en-US" altLang="ja-JP"/>
          </a:p>
        </p:txBody>
      </p:sp>
      <p:sp>
        <p:nvSpPr>
          <p:cNvPr id="245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i="0"/>
            </a:lvl1pPr>
          </a:lstStyle>
          <a:p>
            <a:endParaRPr lang="en-US" altLang="ja-JP"/>
          </a:p>
        </p:txBody>
      </p:sp>
      <p:sp>
        <p:nvSpPr>
          <p:cNvPr id="245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i="0"/>
            </a:lvl1pPr>
          </a:lstStyle>
          <a:p>
            <a:fld id="{B7716E3E-0BF6-4482-B090-0E5D9C63F416}" type="slidenum">
              <a:rPr lang="ja-JP" altLang="en-US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57009323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i="0"/>
            </a:lvl1pPr>
          </a:lstStyle>
          <a:p>
            <a:endParaRPr lang="en-US" altLang="ja-JP"/>
          </a:p>
        </p:txBody>
      </p:sp>
      <p:sp>
        <p:nvSpPr>
          <p:cNvPr id="5120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i="0"/>
            </a:lvl1pPr>
          </a:lstStyle>
          <a:p>
            <a:endParaRPr lang="en-US" altLang="ja-JP"/>
          </a:p>
        </p:txBody>
      </p:sp>
      <p:sp>
        <p:nvSpPr>
          <p:cNvPr id="51204" name="Rectangle 4"/>
          <p:cNvSpPr>
            <a:spLocks noRo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5120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</a:p>
        </p:txBody>
      </p:sp>
      <p:sp>
        <p:nvSpPr>
          <p:cNvPr id="5120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i="0"/>
            </a:lvl1pPr>
          </a:lstStyle>
          <a:p>
            <a:endParaRPr lang="en-US" altLang="ja-JP"/>
          </a:p>
        </p:txBody>
      </p:sp>
      <p:sp>
        <p:nvSpPr>
          <p:cNvPr id="5120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i="0"/>
            </a:lvl1pPr>
          </a:lstStyle>
          <a:p>
            <a:fld id="{56DB44D3-4A77-4300-8703-C22E4E0D502D}" type="slidenum">
              <a:rPr lang="ja-JP" altLang="en-US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42426083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7561D94-DDA4-450F-AA58-F9B18A79DFD2}" type="slidenum">
              <a:rPr lang="ja-JP" altLang="en-US"/>
              <a:pPr/>
              <a:t>1</a:t>
            </a:fld>
            <a:endParaRPr lang="en-US" altLang="ja-JP"/>
          </a:p>
        </p:txBody>
      </p:sp>
      <p:sp>
        <p:nvSpPr>
          <p:cNvPr id="53250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/>
              <a:t>Hello, we are makoto okabe and kenshi takayama from the university of tokyo.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EB2A666-D9FE-45B6-AF57-2CB050BB2D77}" type="slidenum">
              <a:rPr lang="ja-JP" altLang="en-US"/>
              <a:pPr/>
              <a:t>10</a:t>
            </a:fld>
            <a:endParaRPr lang="en-US" altLang="ja-JP"/>
          </a:p>
        </p:txBody>
      </p:sp>
      <p:sp>
        <p:nvSpPr>
          <p:cNvPr id="144386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43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ja-JP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95E29C-CD4C-428A-8240-E55E09577894}" type="slidenum">
              <a:rPr lang="ja-JP" altLang="en-US"/>
              <a:pPr/>
              <a:t>11</a:t>
            </a:fld>
            <a:endParaRPr lang="en-US" altLang="ja-JP"/>
          </a:p>
        </p:txBody>
      </p:sp>
      <p:sp>
        <p:nvSpPr>
          <p:cNvPr id="146434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64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/>
              <a:t>We just project an image on the actor’s face using a projector, but the actor felt too dazzling.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F8B6824-7B5C-44AE-881A-C2F4A15F5322}" type="slidenum">
              <a:rPr lang="ja-JP" altLang="en-US"/>
              <a:pPr/>
              <a:t>12</a:t>
            </a:fld>
            <a:endParaRPr lang="en-US" altLang="ja-JP"/>
          </a:p>
        </p:txBody>
      </p:sp>
      <p:sp>
        <p:nvSpPr>
          <p:cNvPr id="180226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02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/>
              <a:t>We just project an image on the actor’s face using a projector, but the actor felt too dazzling.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D506B3A-D5E5-4627-93C6-659BF2FA1147}" type="slidenum">
              <a:rPr lang="ja-JP" altLang="en-US"/>
              <a:pPr/>
              <a:t>13</a:t>
            </a:fld>
            <a:endParaRPr lang="en-US" altLang="ja-JP"/>
          </a:p>
        </p:txBody>
      </p:sp>
      <p:sp>
        <p:nvSpPr>
          <p:cNvPr id="184322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/>
              <a:t>We just project an image on the actor’s face using a projector, but the actor felt too dazzling.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55AEDB4-3807-4F3C-86B1-87B5493851AD}" type="slidenum">
              <a:rPr lang="ja-JP" altLang="en-US"/>
              <a:pPr/>
              <a:t>14</a:t>
            </a:fld>
            <a:endParaRPr lang="en-US" altLang="ja-JP"/>
          </a:p>
        </p:txBody>
      </p:sp>
      <p:sp>
        <p:nvSpPr>
          <p:cNvPr id="131074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10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sz="800"/>
              <a:t>Finally, we could find a reasonable solution, that is “Light Shower” system with a projector and THIS UMBRELLA!!!</a:t>
            </a:r>
          </a:p>
          <a:p>
            <a:r>
              <a:rPr lang="ja-JP" altLang="en-US" sz="800"/>
              <a:t>このタイミングで傘を見せる。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167EBCE-AD0E-4DC5-8681-072458FC115F}" type="slidenum">
              <a:rPr lang="ja-JP" altLang="en-US"/>
              <a:pPr/>
              <a:t>15</a:t>
            </a:fld>
            <a:endParaRPr lang="en-US" altLang="ja-JP"/>
          </a:p>
        </p:txBody>
      </p:sp>
      <p:sp>
        <p:nvSpPr>
          <p:cNvPr id="156674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6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sz="800"/>
              <a:t>We’d like to talk about this cheap system from now on.</a:t>
            </a:r>
          </a:p>
          <a:p>
            <a:endParaRPr lang="ja-JP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FA7F45A-A69B-4F63-8C55-91E29612CEAB}" type="slidenum">
              <a:rPr lang="ja-JP" altLang="en-US"/>
              <a:pPr/>
              <a:t>16</a:t>
            </a:fld>
            <a:endParaRPr lang="en-US" altLang="ja-JP"/>
          </a:p>
        </p:txBody>
      </p:sp>
      <p:sp>
        <p:nvSpPr>
          <p:cNvPr id="119810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98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ja-JP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60E6764-66C2-43D2-B3E6-42BD78F1579B}" type="slidenum">
              <a:rPr lang="ja-JP" altLang="en-US"/>
              <a:pPr/>
              <a:t>17</a:t>
            </a:fld>
            <a:endParaRPr lang="en-US" altLang="ja-JP"/>
          </a:p>
        </p:txBody>
      </p:sp>
      <p:sp>
        <p:nvSpPr>
          <p:cNvPr id="167938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79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ja-JP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2B9AE33-34EB-446A-9225-E9B3D9A90435}" type="slidenum">
              <a:rPr lang="ja-JP" altLang="en-US"/>
              <a:pPr/>
              <a:t>18</a:t>
            </a:fld>
            <a:endParaRPr lang="en-US" altLang="ja-JP"/>
          </a:p>
        </p:txBody>
      </p:sp>
      <p:sp>
        <p:nvSpPr>
          <p:cNvPr id="117762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77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ja-JP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35D1BA7-C4AA-4F1A-82F6-7C83187077FA}" type="slidenum">
              <a:rPr lang="ja-JP" altLang="en-US"/>
              <a:pPr/>
              <a:t>19</a:t>
            </a:fld>
            <a:endParaRPr lang="en-US" altLang="ja-JP"/>
          </a:p>
        </p:txBody>
      </p:sp>
      <p:sp>
        <p:nvSpPr>
          <p:cNvPr id="94210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2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ja-JP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E8917E7-72E5-4E8D-A7F0-673A8656F457}" type="slidenum">
              <a:rPr lang="ja-JP" altLang="en-US"/>
              <a:pPr/>
              <a:t>2</a:t>
            </a:fld>
            <a:endParaRPr lang="en-US" altLang="ja-JP"/>
          </a:p>
        </p:txBody>
      </p:sp>
      <p:sp>
        <p:nvSpPr>
          <p:cNvPr id="158722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87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/>
              <a:t>Composite is important and powerful tool for movie making.</a:t>
            </a:r>
          </a:p>
          <a:p>
            <a:r>
              <a:rPr lang="en-US" altLang="ja-JP"/>
              <a:t>However simple chroma-key is not enough to create a beautiful composite.</a:t>
            </a:r>
          </a:p>
          <a:p>
            <a:r>
              <a:rPr lang="en-US" altLang="ja-JP"/>
              <a:t>For example, here is a composite result using blue screen key, but the lighting conditions of the foreground actor and the background image are different, so the resulting composite is strange, because it’s photometrically inconsistent.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58E4E5C-BE4B-4025-84D1-5F0281648647}" type="slidenum">
              <a:rPr lang="ja-JP" altLang="en-US"/>
              <a:pPr/>
              <a:t>20</a:t>
            </a:fld>
            <a:endParaRPr lang="en-US" altLang="ja-JP"/>
          </a:p>
        </p:txBody>
      </p:sp>
      <p:sp>
        <p:nvSpPr>
          <p:cNvPr id="98306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83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ja-JP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0ECEA96-003F-4352-B64B-57553860A6AF}" type="slidenum">
              <a:rPr lang="ja-JP" altLang="en-US"/>
              <a:pPr/>
              <a:t>21</a:t>
            </a:fld>
            <a:endParaRPr lang="en-US" altLang="ja-JP"/>
          </a:p>
        </p:txBody>
      </p:sp>
      <p:sp>
        <p:nvSpPr>
          <p:cNvPr id="100354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ja-JP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0C1BF38-DB93-47D1-8B35-02B544B29136}" type="slidenum">
              <a:rPr lang="ja-JP" altLang="en-US"/>
              <a:pPr/>
              <a:t>22</a:t>
            </a:fld>
            <a:endParaRPr lang="en-US" altLang="ja-JP"/>
          </a:p>
        </p:txBody>
      </p:sp>
      <p:sp>
        <p:nvSpPr>
          <p:cNvPr id="96258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ja-JP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4A689DD-4E04-4DE0-B520-B887AEF1D2FD}" type="slidenum">
              <a:rPr lang="ja-JP" altLang="en-US"/>
              <a:pPr/>
              <a:t>23</a:t>
            </a:fld>
            <a:endParaRPr lang="en-US" altLang="ja-JP"/>
          </a:p>
        </p:txBody>
      </p:sp>
      <p:sp>
        <p:nvSpPr>
          <p:cNvPr id="102402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ja-JP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4AF6FCF-9A08-433D-AEB2-7FADB05636D8}" type="slidenum">
              <a:rPr lang="ja-JP" altLang="en-US"/>
              <a:pPr/>
              <a:t>24</a:t>
            </a:fld>
            <a:endParaRPr lang="en-US" altLang="ja-JP"/>
          </a:p>
        </p:txBody>
      </p:sp>
      <p:sp>
        <p:nvSpPr>
          <p:cNvPr id="108546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ja-JP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4255F06-A9F4-4B88-B2E0-872AE108D431}" type="slidenum">
              <a:rPr lang="ja-JP" altLang="en-US"/>
              <a:pPr/>
              <a:t>25</a:t>
            </a:fld>
            <a:endParaRPr lang="en-US" altLang="ja-JP"/>
          </a:p>
        </p:txBody>
      </p:sp>
      <p:sp>
        <p:nvSpPr>
          <p:cNvPr id="92162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ja-JP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217B398-8BEE-4E96-B922-220DD232AB93}" type="slidenum">
              <a:rPr lang="ja-JP" altLang="en-US"/>
              <a:pPr/>
              <a:t>26</a:t>
            </a:fld>
            <a:endParaRPr lang="en-US" altLang="ja-JP"/>
          </a:p>
        </p:txBody>
      </p:sp>
      <p:sp>
        <p:nvSpPr>
          <p:cNvPr id="65538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ja-JP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7373176-6FDF-4F93-B3FD-97DBFC31F3DD}" type="slidenum">
              <a:rPr lang="ja-JP" altLang="en-US"/>
              <a:pPr/>
              <a:t>27</a:t>
            </a:fld>
            <a:endParaRPr lang="en-US" altLang="ja-JP"/>
          </a:p>
        </p:txBody>
      </p:sp>
      <p:sp>
        <p:nvSpPr>
          <p:cNvPr id="172034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20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/>
              <a:t>A blue table cross.</a:t>
            </a: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B37A788-1388-4A3B-8B6B-830EC9DC9F49}" type="slidenum">
              <a:rPr lang="ja-JP" altLang="en-US"/>
              <a:pPr/>
              <a:t>28</a:t>
            </a:fld>
            <a:endParaRPr lang="en-US" altLang="ja-JP"/>
          </a:p>
        </p:txBody>
      </p:sp>
      <p:sp>
        <p:nvSpPr>
          <p:cNvPr id="174082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0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ja-JP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6DED642-5247-4365-AE60-B0854BEE29FC}" type="slidenum">
              <a:rPr lang="ja-JP" altLang="en-US"/>
              <a:pPr/>
              <a:t>29</a:t>
            </a:fld>
            <a:endParaRPr lang="en-US" altLang="ja-JP"/>
          </a:p>
        </p:txBody>
      </p:sp>
      <p:sp>
        <p:nvSpPr>
          <p:cNvPr id="77826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/>
              <a:t>No practice.</a:t>
            </a:r>
            <a:r>
              <a:rPr lang="ja-JP" altLang="en-US"/>
              <a:t>とか。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C24A726-884B-4C94-AB84-C5AA97DDBF01}" type="slidenum">
              <a:rPr lang="ja-JP" altLang="en-US"/>
              <a:pPr/>
              <a:t>3</a:t>
            </a:fld>
            <a:endParaRPr lang="en-US" altLang="ja-JP"/>
          </a:p>
        </p:txBody>
      </p:sp>
      <p:sp>
        <p:nvSpPr>
          <p:cNvPr id="205826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58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/>
              <a:t>Composite is important and powerful tool for movie making.</a:t>
            </a:r>
          </a:p>
          <a:p>
            <a:r>
              <a:rPr lang="en-US" altLang="ja-JP"/>
              <a:t>However simple chroma-key is not enough to create a beautiful composite.</a:t>
            </a:r>
          </a:p>
          <a:p>
            <a:r>
              <a:rPr lang="en-US" altLang="ja-JP"/>
              <a:t>For example, here is a composite result using blue screen key, but the lighting conditions of the foreground actor and the background image are different, so the resulting composite is strange, because it’s photometrically inconsistent.</a:t>
            </a: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8045700-AB1B-437C-B486-A541DF8F20BF}" type="slidenum">
              <a:rPr lang="ja-JP" altLang="en-US"/>
              <a:pPr/>
              <a:t>30</a:t>
            </a:fld>
            <a:endParaRPr lang="en-US" altLang="ja-JP"/>
          </a:p>
        </p:txBody>
      </p:sp>
      <p:sp>
        <p:nvSpPr>
          <p:cNvPr id="121858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18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/>
              <a:t>プライスをチェック！</a:t>
            </a: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0861919-F51C-404F-9C73-4A6F3901F009}" type="slidenum">
              <a:rPr lang="ja-JP" altLang="en-US"/>
              <a:pPr/>
              <a:t>31</a:t>
            </a:fld>
            <a:endParaRPr lang="en-US" altLang="ja-JP"/>
          </a:p>
        </p:txBody>
      </p:sp>
      <p:sp>
        <p:nvSpPr>
          <p:cNvPr id="67586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ja-JP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58927F5-710C-4828-9D63-8CDC5F8F9E1C}" type="slidenum">
              <a:rPr lang="ja-JP" altLang="en-US"/>
              <a:pPr/>
              <a:t>32</a:t>
            </a:fld>
            <a:endParaRPr lang="en-US" altLang="ja-JP"/>
          </a:p>
        </p:txBody>
      </p:sp>
      <p:sp>
        <p:nvSpPr>
          <p:cNvPr id="148482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8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ja-JP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3B6C679-D9BE-45D9-AEFD-00F88D4E4DA7}" type="slidenum">
              <a:rPr lang="ja-JP" altLang="en-US"/>
              <a:pPr/>
              <a:t>33</a:t>
            </a:fld>
            <a:endParaRPr lang="en-US" altLang="ja-JP"/>
          </a:p>
        </p:txBody>
      </p:sp>
      <p:sp>
        <p:nvSpPr>
          <p:cNvPr id="201730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17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ja-JP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85A7AEA-37B9-4C96-8241-DE4D4FAB33E9}" type="slidenum">
              <a:rPr lang="ja-JP" altLang="en-US"/>
              <a:pPr/>
              <a:t>34</a:t>
            </a:fld>
            <a:endParaRPr lang="en-US" altLang="ja-JP"/>
          </a:p>
        </p:txBody>
      </p:sp>
      <p:sp>
        <p:nvSpPr>
          <p:cNvPr id="169986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99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ja-JP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E9B3D6C-EB5B-4816-99ED-47A8D9DC580C}" type="slidenum">
              <a:rPr lang="ja-JP" altLang="en-US"/>
              <a:pPr/>
              <a:t>35</a:t>
            </a:fld>
            <a:endParaRPr lang="en-US" altLang="ja-JP"/>
          </a:p>
        </p:txBody>
      </p:sp>
      <p:sp>
        <p:nvSpPr>
          <p:cNvPr id="203778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37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ja-JP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D11B36D-D8CD-4D78-B170-16F27CFB0CCE}" type="slidenum">
              <a:rPr lang="ja-JP" altLang="en-US"/>
              <a:pPr/>
              <a:t>36</a:t>
            </a:fld>
            <a:endParaRPr lang="en-US" altLang="ja-JP"/>
          </a:p>
        </p:txBody>
      </p:sp>
      <p:sp>
        <p:nvSpPr>
          <p:cNvPr id="178178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81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ja-JP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2D93B84-B579-4ED2-9ED8-EA25B576581F}" type="slidenum">
              <a:rPr lang="ja-JP" altLang="en-US"/>
              <a:pPr/>
              <a:t>37</a:t>
            </a:fld>
            <a:endParaRPr lang="en-US" altLang="ja-JP"/>
          </a:p>
        </p:txBody>
      </p:sp>
      <p:sp>
        <p:nvSpPr>
          <p:cNvPr id="123906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39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ja-JP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249ECB3-9348-4472-8473-218B7A537D25}" type="slidenum">
              <a:rPr lang="ja-JP" altLang="en-US"/>
              <a:pPr/>
              <a:t>38</a:t>
            </a:fld>
            <a:endParaRPr lang="en-US" altLang="ja-JP"/>
          </a:p>
        </p:txBody>
      </p:sp>
      <p:sp>
        <p:nvSpPr>
          <p:cNvPr id="176130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61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ja-JP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F197979-AA78-4852-8925-FE2FAD7C95D1}" type="slidenum">
              <a:rPr lang="ja-JP" altLang="en-US"/>
              <a:pPr/>
              <a:t>39</a:t>
            </a:fld>
            <a:endParaRPr lang="en-US" altLang="ja-JP"/>
          </a:p>
        </p:txBody>
      </p:sp>
      <p:sp>
        <p:nvSpPr>
          <p:cNvPr id="72706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/>
              <a:t>傘とコンポジット結果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05E39C1-945F-4B17-A5BA-933E3388B21E}" type="slidenum">
              <a:rPr lang="ja-JP" altLang="en-US"/>
              <a:pPr/>
              <a:t>4</a:t>
            </a:fld>
            <a:endParaRPr lang="en-US" altLang="ja-JP"/>
          </a:p>
        </p:txBody>
      </p:sp>
      <p:sp>
        <p:nvSpPr>
          <p:cNvPr id="81922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/>
              <a:t>To solve this problem, Light Stage system is used.</a:t>
            </a:r>
          </a:p>
          <a:p>
            <a:r>
              <a:rPr lang="en-US" altLang="ja-JP"/>
              <a:t>“based on the background image”</a:t>
            </a:r>
          </a:p>
          <a:p>
            <a:endParaRPr lang="en-US" altLang="ja-JP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4E12CFE-A091-4593-B7E0-9D7031BF5B42}" type="slidenum">
              <a:rPr lang="ja-JP" altLang="en-US"/>
              <a:pPr/>
              <a:t>40</a:t>
            </a:fld>
            <a:endParaRPr lang="en-US" altLang="ja-JP"/>
          </a:p>
        </p:txBody>
      </p:sp>
      <p:sp>
        <p:nvSpPr>
          <p:cNvPr id="74754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ja-JP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0103DD0-1E29-43B2-BFF9-980F03CFD433}" type="slidenum">
              <a:rPr lang="ja-JP" altLang="en-US"/>
              <a:pPr/>
              <a:t>41</a:t>
            </a:fld>
            <a:endParaRPr lang="en-US" altLang="ja-JP"/>
          </a:p>
        </p:txBody>
      </p:sp>
      <p:sp>
        <p:nvSpPr>
          <p:cNvPr id="229378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93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ja-JP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8112B05-7763-4AEB-A4FC-84DF727802A4}" type="slidenum">
              <a:rPr lang="ja-JP" altLang="en-US"/>
              <a:pPr/>
              <a:t>42</a:t>
            </a:fld>
            <a:endParaRPr lang="en-US" altLang="ja-JP"/>
          </a:p>
        </p:txBody>
      </p:sp>
      <p:sp>
        <p:nvSpPr>
          <p:cNvPr id="227330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73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ja-JP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5E0514D-C985-4E6E-9AFE-EA30A80F636F}" type="slidenum">
              <a:rPr lang="ja-JP" altLang="en-US"/>
              <a:pPr/>
              <a:t>43</a:t>
            </a:fld>
            <a:endParaRPr lang="en-US" altLang="ja-JP"/>
          </a:p>
        </p:txBody>
      </p:sp>
      <p:sp>
        <p:nvSpPr>
          <p:cNvPr id="225282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2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ja-JP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4842C41-C5C2-43F1-9D99-1B44892D6DF4}" type="slidenum">
              <a:rPr lang="ja-JP" altLang="en-US"/>
              <a:pPr/>
              <a:t>44</a:t>
            </a:fld>
            <a:endParaRPr lang="en-US" altLang="ja-JP"/>
          </a:p>
        </p:txBody>
      </p:sp>
      <p:sp>
        <p:nvSpPr>
          <p:cNvPr id="231426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14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ja-JP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BC0E302-26FC-4CB5-A763-783A12A72687}" type="slidenum">
              <a:rPr lang="ja-JP" altLang="en-US"/>
              <a:pPr/>
              <a:t>5</a:t>
            </a:fld>
            <a:endParaRPr lang="en-US" altLang="ja-JP"/>
          </a:p>
        </p:txBody>
      </p:sp>
      <p:sp>
        <p:nvSpPr>
          <p:cNvPr id="79874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/>
              <a:t>Now the lighting conditions are consistent, so the resulting composites are beautiful.</a:t>
            </a:r>
          </a:p>
          <a:p>
            <a:r>
              <a:rPr lang="en-US" altLang="ja-JP"/>
              <a:t>Our first motivation is simply that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8F078F5-EF4D-4316-B7CB-B05382E4AFBC}" type="slidenum">
              <a:rPr lang="ja-JP" altLang="en-US"/>
              <a:pPr/>
              <a:t>6</a:t>
            </a:fld>
            <a:endParaRPr lang="en-US" altLang="ja-JP"/>
          </a:p>
        </p:txBody>
      </p:sp>
      <p:sp>
        <p:nvSpPr>
          <p:cNvPr id="90114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/>
              <a:t>We also want to use this cool system to create a beautiful composite. </a:t>
            </a:r>
          </a:p>
          <a:p>
            <a:r>
              <a:rPr lang="en-US" altLang="ja-JP"/>
              <a:t>And then, we tried buliding this system, However, there was a big problem, that is,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DFF28AD-A230-4B82-9077-303A6EA462A8}" type="slidenum">
              <a:rPr lang="ja-JP" altLang="en-US"/>
              <a:pPr/>
              <a:t>7</a:t>
            </a:fld>
            <a:endParaRPr lang="en-US" altLang="ja-JP"/>
          </a:p>
        </p:txBody>
      </p:sp>
      <p:sp>
        <p:nvSpPr>
          <p:cNvPr id="208898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88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ja-JP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7B1DB33-41F9-4BCD-94AD-B7C6760AA182}" type="slidenum">
              <a:rPr lang="ja-JP" altLang="en-US"/>
              <a:pPr/>
              <a:t>8</a:t>
            </a:fld>
            <a:endParaRPr lang="en-US" altLang="ja-JP"/>
          </a:p>
        </p:txBody>
      </p:sp>
      <p:sp>
        <p:nvSpPr>
          <p:cNvPr id="215042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ja-JP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B8420A9-38B1-4330-9156-E39ACEC012D4}" type="slidenum">
              <a:rPr lang="ja-JP" altLang="en-US"/>
              <a:pPr/>
              <a:t>9</a:t>
            </a:fld>
            <a:endParaRPr lang="en-US" altLang="ja-JP"/>
          </a:p>
        </p:txBody>
      </p:sp>
      <p:sp>
        <p:nvSpPr>
          <p:cNvPr id="142338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23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/>
              <a:t>First of all, we built a system like this, in which we use LCD displays as environmental lights around a face.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68300" y="280988"/>
            <a:ext cx="4038600" cy="300037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altLang="ja-JP" noProof="0" smtClean="0"/>
              <a:t>Click to edit Master title style</a:t>
            </a:r>
          </a:p>
        </p:txBody>
      </p:sp>
      <p:sp>
        <p:nvSpPr>
          <p:cNvPr id="4403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71475" y="3663950"/>
            <a:ext cx="8431213" cy="29464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pPr lvl="0"/>
            <a:r>
              <a:rPr lang="en-US" altLang="ja-JP" noProof="0" smtClean="0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8299620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616700" y="396875"/>
            <a:ext cx="2103438" cy="6232525"/>
          </a:xfrm>
        </p:spPr>
        <p:txBody>
          <a:bodyPr vert="eaVert"/>
          <a:lstStyle/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304800" y="396875"/>
            <a:ext cx="6159500" cy="6232525"/>
          </a:xfrm>
        </p:spPr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975660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Media" preserve="1">
  <p:cSld name="タイトル、テキスト、メディア クリッ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304800" y="396875"/>
            <a:ext cx="8402638" cy="1219200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sz="half" idx="1"/>
          </p:nvPr>
        </p:nvSpPr>
        <p:spPr>
          <a:xfrm>
            <a:off x="304800" y="1798638"/>
            <a:ext cx="4130675" cy="4830762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メディア プレースホルダー 3"/>
          <p:cNvSpPr>
            <a:spLocks noGrp="1"/>
          </p:cNvSpPr>
          <p:nvPr>
            <p:ph type="media" sz="half" idx="2"/>
          </p:nvPr>
        </p:nvSpPr>
        <p:spPr>
          <a:xfrm>
            <a:off x="4587875" y="1798638"/>
            <a:ext cx="4132263" cy="4830762"/>
          </a:xfrm>
        </p:spPr>
        <p:txBody>
          <a:bodyPr/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9610512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0631794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2193822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304800" y="1798638"/>
            <a:ext cx="4130675" cy="48307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587875" y="1798638"/>
            <a:ext cx="4132263" cy="48307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8396290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6392178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5676452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392562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40701171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24012133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04800" y="396875"/>
            <a:ext cx="8402638" cy="1219200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ja-JP" smtClean="0"/>
              <a:t>Click to edit Master title style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04800" y="1798638"/>
            <a:ext cx="8415338" cy="4830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ja-JP" smtClean="0"/>
              <a:t>Click to edit Master text styles</a:t>
            </a:r>
          </a:p>
          <a:p>
            <a:pPr lvl="1"/>
            <a:r>
              <a:rPr lang="en-US" altLang="ja-JP" smtClean="0"/>
              <a:t>Second level</a:t>
            </a:r>
          </a:p>
          <a:p>
            <a:pPr lvl="2"/>
            <a:r>
              <a:rPr lang="en-US" altLang="ja-JP" smtClean="0"/>
              <a:t>Third level</a:t>
            </a:r>
          </a:p>
          <a:p>
            <a:pPr lvl="3"/>
            <a:r>
              <a:rPr lang="en-US" altLang="ja-JP" smtClean="0"/>
              <a:t>Fourth level</a:t>
            </a:r>
          </a:p>
          <a:p>
            <a:pPr lvl="4"/>
            <a:r>
              <a:rPr lang="en-US" altLang="ja-JP" smtClean="0"/>
              <a:t>Fifth level</a:t>
            </a:r>
          </a:p>
        </p:txBody>
      </p:sp>
      <p:sp>
        <p:nvSpPr>
          <p:cNvPr id="9243" name="Line 27"/>
          <p:cNvSpPr>
            <a:spLocks noChangeShapeType="1"/>
          </p:cNvSpPr>
          <p:nvPr userDrawn="1"/>
        </p:nvSpPr>
        <p:spPr bwMode="auto">
          <a:xfrm flipH="1">
            <a:off x="95250" y="1658938"/>
            <a:ext cx="8931275" cy="0"/>
          </a:xfrm>
          <a:prstGeom prst="line">
            <a:avLst/>
          </a:prstGeom>
          <a:noFill/>
          <a:ln w="29210">
            <a:solidFill>
              <a:srgbClr val="81C9F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</p:sldLayoutIdLst>
  <p:txStyles>
    <p:titleStyle>
      <a:lvl1pPr algn="l" rtl="0" fontAlgn="base">
        <a:spcBef>
          <a:spcPct val="0"/>
        </a:spcBef>
        <a:spcAft>
          <a:spcPct val="0"/>
        </a:spcAft>
        <a:defRPr sz="37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700" b="1">
          <a:solidFill>
            <a:schemeClr val="tx2"/>
          </a:solidFill>
          <a:latin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3700" b="1">
          <a:solidFill>
            <a:schemeClr val="tx2"/>
          </a:solidFill>
          <a:latin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3700" b="1">
          <a:solidFill>
            <a:schemeClr val="tx2"/>
          </a:solidFill>
          <a:latin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3700" b="1">
          <a:solidFill>
            <a:schemeClr val="tx2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700" b="1">
          <a:solidFill>
            <a:schemeClr val="tx2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700" b="1">
          <a:solidFill>
            <a:schemeClr val="tx2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700" b="1">
          <a:solidFill>
            <a:schemeClr val="tx2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700" b="1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fontAlgn="base">
        <a:lnSpc>
          <a:spcPct val="110000"/>
        </a:lnSpc>
        <a:spcBef>
          <a:spcPts val="600"/>
        </a:spcBef>
        <a:spcAft>
          <a:spcPts val="600"/>
        </a:spcAft>
        <a:buClr>
          <a:schemeClr val="accent2"/>
        </a:buClr>
        <a:buSzPct val="110000"/>
        <a:buChar char="•"/>
        <a:defRPr sz="310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rtl="0" fontAlgn="base">
        <a:lnSpc>
          <a:spcPct val="110000"/>
        </a:lnSpc>
        <a:spcBef>
          <a:spcPts val="600"/>
        </a:spcBef>
        <a:spcAft>
          <a:spcPts val="600"/>
        </a:spcAft>
        <a:buClr>
          <a:schemeClr val="accent2"/>
        </a:buClr>
        <a:buSzPct val="110000"/>
        <a:buFont typeface="Arial" charset="0"/>
        <a:buChar char="–"/>
        <a:defRPr sz="2600">
          <a:solidFill>
            <a:schemeClr val="tx2"/>
          </a:solidFill>
          <a:latin typeface="+mn-lt"/>
        </a:defRPr>
      </a:lvl2pPr>
      <a:lvl3pPr marL="1143000" indent="-228600" algn="l" rtl="0" fontAlgn="base">
        <a:lnSpc>
          <a:spcPct val="110000"/>
        </a:lnSpc>
        <a:spcBef>
          <a:spcPts val="600"/>
        </a:spcBef>
        <a:spcAft>
          <a:spcPts val="600"/>
        </a:spcAft>
        <a:buClr>
          <a:schemeClr val="accent2"/>
        </a:buClr>
        <a:buSzPct val="110000"/>
        <a:buChar char="•"/>
        <a:defRPr sz="2100">
          <a:solidFill>
            <a:schemeClr val="tx2"/>
          </a:solidFill>
          <a:latin typeface="+mn-lt"/>
        </a:defRPr>
      </a:lvl3pPr>
      <a:lvl4pPr marL="1600200" indent="-228600" algn="l" rtl="0" fontAlgn="base">
        <a:lnSpc>
          <a:spcPct val="110000"/>
        </a:lnSpc>
        <a:spcBef>
          <a:spcPts val="600"/>
        </a:spcBef>
        <a:spcAft>
          <a:spcPts val="600"/>
        </a:spcAft>
        <a:buClr>
          <a:schemeClr val="accent2"/>
        </a:buClr>
        <a:buSzPct val="110000"/>
        <a:buFont typeface="Arial" charset="0"/>
        <a:buChar char="–"/>
        <a:defRPr sz="2000">
          <a:solidFill>
            <a:schemeClr val="tx2"/>
          </a:solidFill>
          <a:latin typeface="+mn-lt"/>
        </a:defRPr>
      </a:lvl4pPr>
      <a:lvl5pPr marL="2057400" indent="-228600" algn="l" rtl="0" fontAlgn="base">
        <a:lnSpc>
          <a:spcPct val="110000"/>
        </a:lnSpc>
        <a:spcBef>
          <a:spcPts val="600"/>
        </a:spcBef>
        <a:spcAft>
          <a:spcPts val="600"/>
        </a:spcAft>
        <a:buClr>
          <a:schemeClr val="accent2"/>
        </a:buClr>
        <a:buSzPct val="110000"/>
        <a:buFont typeface="Arial" charset="0"/>
        <a:buChar char="›"/>
        <a:defRPr sz="2000">
          <a:solidFill>
            <a:schemeClr val="tx2"/>
          </a:solidFill>
          <a:latin typeface="+mn-lt"/>
        </a:defRPr>
      </a:lvl5pPr>
      <a:lvl6pPr marL="2514600" indent="-228600" algn="l" rtl="0" fontAlgn="base">
        <a:lnSpc>
          <a:spcPct val="110000"/>
        </a:lnSpc>
        <a:spcBef>
          <a:spcPts val="600"/>
        </a:spcBef>
        <a:spcAft>
          <a:spcPts val="600"/>
        </a:spcAft>
        <a:buClr>
          <a:schemeClr val="accent2"/>
        </a:buClr>
        <a:buSzPct val="110000"/>
        <a:buFont typeface="Arial" charset="0"/>
        <a:buChar char="›"/>
        <a:defRPr sz="2000">
          <a:solidFill>
            <a:schemeClr val="tx2"/>
          </a:solidFill>
          <a:latin typeface="+mn-lt"/>
        </a:defRPr>
      </a:lvl6pPr>
      <a:lvl7pPr marL="2971800" indent="-228600" algn="l" rtl="0" fontAlgn="base">
        <a:lnSpc>
          <a:spcPct val="110000"/>
        </a:lnSpc>
        <a:spcBef>
          <a:spcPts val="600"/>
        </a:spcBef>
        <a:spcAft>
          <a:spcPts val="600"/>
        </a:spcAft>
        <a:buClr>
          <a:schemeClr val="accent2"/>
        </a:buClr>
        <a:buSzPct val="110000"/>
        <a:buFont typeface="Arial" charset="0"/>
        <a:buChar char="›"/>
        <a:defRPr sz="2000">
          <a:solidFill>
            <a:schemeClr val="tx2"/>
          </a:solidFill>
          <a:latin typeface="+mn-lt"/>
        </a:defRPr>
      </a:lvl7pPr>
      <a:lvl8pPr marL="3429000" indent="-228600" algn="l" rtl="0" fontAlgn="base">
        <a:lnSpc>
          <a:spcPct val="110000"/>
        </a:lnSpc>
        <a:spcBef>
          <a:spcPts val="600"/>
        </a:spcBef>
        <a:spcAft>
          <a:spcPts val="600"/>
        </a:spcAft>
        <a:buClr>
          <a:schemeClr val="accent2"/>
        </a:buClr>
        <a:buSzPct val="110000"/>
        <a:buFont typeface="Arial" charset="0"/>
        <a:buChar char="›"/>
        <a:defRPr sz="2000">
          <a:solidFill>
            <a:schemeClr val="tx2"/>
          </a:solidFill>
          <a:latin typeface="+mn-lt"/>
        </a:defRPr>
      </a:lvl8pPr>
      <a:lvl9pPr marL="3886200" indent="-228600" algn="l" rtl="0" fontAlgn="base">
        <a:lnSpc>
          <a:spcPct val="110000"/>
        </a:lnSpc>
        <a:spcBef>
          <a:spcPts val="600"/>
        </a:spcBef>
        <a:spcAft>
          <a:spcPts val="600"/>
        </a:spcAft>
        <a:buClr>
          <a:schemeClr val="accent2"/>
        </a:buClr>
        <a:buSzPct val="110000"/>
        <a:buFont typeface="Arial" charset="0"/>
        <a:buChar char="›"/>
        <a:defRPr sz="2000">
          <a:solidFill>
            <a:schemeClr val="tx2"/>
          </a:solidFill>
          <a:latin typeface="+mn-lt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2.avi"/><Relationship Id="rId1" Type="http://schemas.microsoft.com/office/2007/relationships/media" Target="../media/media2.avi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avi"/><Relationship Id="rId1" Type="http://schemas.microsoft.com/office/2007/relationships/media" Target="../media/media3.avi"/><Relationship Id="rId5" Type="http://schemas.openxmlformats.org/officeDocument/2006/relationships/image" Target="../media/image21.png"/><Relationship Id="rId4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eg"/><Relationship Id="rId4" Type="http://schemas.openxmlformats.org/officeDocument/2006/relationships/image" Target="../media/image2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23.png"/><Relationship Id="rId4" Type="http://schemas.openxmlformats.org/officeDocument/2006/relationships/image" Target="../media/image24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jpeg"/><Relationship Id="rId5" Type="http://schemas.openxmlformats.org/officeDocument/2006/relationships/image" Target="../media/image31.jpeg"/><Relationship Id="rId4" Type="http://schemas.openxmlformats.org/officeDocument/2006/relationships/image" Target="../media/image30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80975" y="280988"/>
            <a:ext cx="5400675" cy="3000375"/>
          </a:xfrm>
        </p:spPr>
        <p:txBody>
          <a:bodyPr/>
          <a:lstStyle/>
          <a:p>
            <a:r>
              <a:rPr lang="ja-JP" altLang="en-US" sz="3600" b="0">
                <a:latin typeface="ＭＳ Ｐゴシック" pitchFamily="50" charset="-128"/>
                <a:ea typeface="ＭＳ Ｐゴシック" pitchFamily="50" charset="-128"/>
              </a:rPr>
              <a:t>ライトシャワー：</a:t>
            </a:r>
            <a:r>
              <a:rPr lang="en-US" altLang="ja-JP" sz="3600" b="0">
                <a:latin typeface="ＭＳ Ｐゴシック" pitchFamily="50" charset="-128"/>
                <a:ea typeface="ＭＳ Ｐゴシック" pitchFamily="50" charset="-128"/>
              </a:rPr>
              <a:t/>
            </a:r>
            <a:br>
              <a:rPr lang="en-US" altLang="ja-JP" sz="3600" b="0">
                <a:latin typeface="ＭＳ Ｐゴシック" pitchFamily="50" charset="-128"/>
                <a:ea typeface="ＭＳ Ｐゴシック" pitchFamily="50" charset="-128"/>
              </a:rPr>
            </a:br>
            <a:r>
              <a:rPr lang="en-US" altLang="en-US" sz="3600" b="0">
                <a:latin typeface="ＭＳ Ｐゴシック" pitchFamily="50" charset="-128"/>
                <a:ea typeface="ＭＳ Ｐゴシック" pitchFamily="50" charset="-128"/>
              </a:rPr>
              <a:t>傘とプロジェクタで作る</a:t>
            </a:r>
            <a:r>
              <a:rPr lang="en-US" altLang="ja-JP" sz="3600" b="0">
                <a:latin typeface="ＭＳ Ｐゴシック" pitchFamily="50" charset="-128"/>
                <a:ea typeface="ＭＳ Ｐゴシック" pitchFamily="50" charset="-128"/>
              </a:rPr>
              <a:t/>
            </a:r>
            <a:br>
              <a:rPr lang="en-US" altLang="ja-JP" sz="3600" b="0">
                <a:latin typeface="ＭＳ Ｐゴシック" pitchFamily="50" charset="-128"/>
                <a:ea typeface="ＭＳ Ｐゴシック" pitchFamily="50" charset="-128"/>
              </a:rPr>
            </a:br>
            <a:r>
              <a:rPr lang="en-US" altLang="en-US" sz="3600" b="0">
                <a:latin typeface="ＭＳ Ｐゴシック" pitchFamily="50" charset="-128"/>
                <a:ea typeface="ＭＳ Ｐゴシック" pitchFamily="50" charset="-128"/>
              </a:rPr>
              <a:t>安価な照明装置</a:t>
            </a:r>
            <a:br>
              <a:rPr lang="en-US" altLang="en-US" sz="3600" b="0">
                <a:latin typeface="ＭＳ Ｐゴシック" pitchFamily="50" charset="-128"/>
                <a:ea typeface="ＭＳ Ｐゴシック" pitchFamily="50" charset="-128"/>
              </a:rPr>
            </a:br>
            <a:endParaRPr lang="ja-JP" altLang="en-US" sz="3600" b="0">
              <a:latin typeface="ＭＳ Ｐゴシック" pitchFamily="50" charset="-128"/>
              <a:ea typeface="ＭＳ Ｐゴシック" pitchFamily="50" charset="-128"/>
            </a:endParaRPr>
          </a:p>
        </p:txBody>
      </p:sp>
      <p:sp>
        <p:nvSpPr>
          <p:cNvPr id="4505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0" y="3176588"/>
            <a:ext cx="9144000" cy="3433762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ja-JP" altLang="en-US" sz="2800">
                <a:ea typeface="ＭＳ Ｐゴシック" pitchFamily="50" charset="-128"/>
              </a:rPr>
              <a:t>岡部　誠</a:t>
            </a:r>
          </a:p>
          <a:p>
            <a:pPr>
              <a:lnSpc>
                <a:spcPct val="100000"/>
              </a:lnSpc>
            </a:pPr>
            <a:r>
              <a:rPr lang="ja-JP" altLang="en-US" sz="2800">
                <a:ea typeface="ＭＳ Ｐゴシック" pitchFamily="50" charset="-128"/>
              </a:rPr>
              <a:t>高山　健志</a:t>
            </a:r>
          </a:p>
          <a:p>
            <a:pPr>
              <a:lnSpc>
                <a:spcPct val="100000"/>
              </a:lnSpc>
            </a:pPr>
            <a:r>
              <a:rPr lang="ja-JP" altLang="en-US" sz="2800">
                <a:ea typeface="ＭＳ Ｐゴシック" pitchFamily="50" charset="-128"/>
              </a:rPr>
              <a:t>井尻　敬</a:t>
            </a:r>
          </a:p>
          <a:p>
            <a:pPr>
              <a:lnSpc>
                <a:spcPct val="100000"/>
              </a:lnSpc>
            </a:pPr>
            <a:r>
              <a:rPr lang="ja-JP" altLang="en-US" sz="2800">
                <a:ea typeface="ＭＳ Ｐゴシック" pitchFamily="50" charset="-128"/>
              </a:rPr>
              <a:t>五十嵐　健夫</a:t>
            </a:r>
          </a:p>
          <a:p>
            <a:pPr>
              <a:lnSpc>
                <a:spcPct val="100000"/>
              </a:lnSpc>
            </a:pPr>
            <a:endParaRPr lang="en-US" altLang="ja-JP" sz="2800">
              <a:ea typeface="ＭＳ Ｐゴシック" pitchFamily="50" charset="-128"/>
            </a:endParaRPr>
          </a:p>
          <a:p>
            <a:pPr>
              <a:lnSpc>
                <a:spcPct val="100000"/>
              </a:lnSpc>
            </a:pPr>
            <a:r>
              <a:rPr lang="ja-JP" altLang="en-US" sz="2800">
                <a:ea typeface="ＭＳ Ｐゴシック" pitchFamily="50" charset="-128"/>
              </a:rPr>
              <a:t>東京大学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b="0">
                <a:ea typeface="ＭＳ Ｐゴシック" pitchFamily="50" charset="-128"/>
              </a:rPr>
              <a:t>失敗 </a:t>
            </a:r>
            <a:r>
              <a:rPr lang="en-US" altLang="ja-JP" b="0">
                <a:ea typeface="ＭＳ Ｐゴシック" pitchFamily="50" charset="-128"/>
              </a:rPr>
              <a:t>1 – </a:t>
            </a:r>
            <a:r>
              <a:rPr lang="ja-JP" altLang="en-US" b="0">
                <a:ea typeface="ＭＳ Ｐゴシック" pitchFamily="50" charset="-128"/>
              </a:rPr>
              <a:t>液晶ディスプレイ</a:t>
            </a:r>
            <a:endParaRPr lang="en-US" altLang="ja-JP" b="0">
              <a:ea typeface="ＭＳ Ｐゴシック" pitchFamily="50" charset="-128"/>
            </a:endParaRPr>
          </a:p>
        </p:txBody>
      </p:sp>
      <p:pic>
        <p:nvPicPr>
          <p:cNvPr id="143363" name="Picture 3" descr="display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1687513"/>
            <a:ext cx="5867400" cy="4476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3364" name="Text Box 4"/>
          <p:cNvSpPr txBox="1">
            <a:spLocks noChangeArrowheads="1"/>
          </p:cNvSpPr>
          <p:nvPr/>
        </p:nvSpPr>
        <p:spPr bwMode="auto">
          <a:xfrm>
            <a:off x="1600200" y="5867400"/>
            <a:ext cx="5867400" cy="9144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ja-JP" altLang="en-US" sz="5400" b="1" i="0">
                <a:solidFill>
                  <a:srgbClr val="FF9900"/>
                </a:solidFill>
                <a:ea typeface="ＭＳ Ｐゴシック" pitchFamily="50" charset="-128"/>
              </a:rPr>
              <a:t>光が弱い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b="0">
                <a:ea typeface="ＭＳ Ｐゴシック" pitchFamily="50" charset="-128"/>
              </a:rPr>
              <a:t>失敗 </a:t>
            </a:r>
            <a:r>
              <a:rPr lang="en-US" altLang="ja-JP" b="0">
                <a:ea typeface="ＭＳ Ｐゴシック" pitchFamily="50" charset="-128"/>
              </a:rPr>
              <a:t>2 – </a:t>
            </a:r>
            <a:r>
              <a:rPr lang="ja-JP" altLang="en-US" b="0">
                <a:ea typeface="ＭＳ Ｐゴシック" pitchFamily="50" charset="-128"/>
              </a:rPr>
              <a:t>プロジェクタを直接当てる</a:t>
            </a:r>
            <a:endParaRPr lang="en-US" altLang="ja-JP" b="0">
              <a:ea typeface="ＭＳ Ｐゴシック" pitchFamily="50" charset="-128"/>
            </a:endParaRPr>
          </a:p>
        </p:txBody>
      </p:sp>
      <p:pic>
        <p:nvPicPr>
          <p:cNvPr id="145415" name="Picture 7" descr="P101001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47" t="10791" r="27251" b="16562"/>
          <a:stretch>
            <a:fillRect/>
          </a:stretch>
        </p:blipFill>
        <p:spPr bwMode="auto">
          <a:xfrm>
            <a:off x="228600" y="1828800"/>
            <a:ext cx="4114800" cy="480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b="0">
                <a:ea typeface="ＭＳ Ｐゴシック" pitchFamily="50" charset="-128"/>
              </a:rPr>
              <a:t>失敗 </a:t>
            </a:r>
            <a:r>
              <a:rPr lang="en-US" altLang="ja-JP" b="0">
                <a:ea typeface="ＭＳ Ｐゴシック" pitchFamily="50" charset="-128"/>
              </a:rPr>
              <a:t>2 – </a:t>
            </a:r>
            <a:r>
              <a:rPr lang="ja-JP" altLang="en-US" b="0">
                <a:ea typeface="ＭＳ Ｐゴシック" pitchFamily="50" charset="-128"/>
              </a:rPr>
              <a:t>プロジェクタを直接当てる</a:t>
            </a:r>
            <a:endParaRPr lang="en-US" altLang="ja-JP" b="0">
              <a:ea typeface="ＭＳ Ｐゴシック" pitchFamily="50" charset="-128"/>
            </a:endParaRPr>
          </a:p>
        </p:txBody>
      </p:sp>
      <p:pic>
        <p:nvPicPr>
          <p:cNvPr id="179203" name="Picture 3" descr="P101001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47" t="10791" r="27251" b="16562"/>
          <a:stretch>
            <a:fillRect/>
          </a:stretch>
        </p:blipFill>
        <p:spPr bwMode="auto">
          <a:xfrm>
            <a:off x="228600" y="1828800"/>
            <a:ext cx="4114800" cy="480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9204" name="Picture 4" descr="P101001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50" t="9000" r="28000" b="20122"/>
          <a:stretch>
            <a:fillRect/>
          </a:stretch>
        </p:blipFill>
        <p:spPr bwMode="auto">
          <a:xfrm>
            <a:off x="4648200" y="1828800"/>
            <a:ext cx="4267200" cy="480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b="0">
                <a:ea typeface="ＭＳ Ｐゴシック" pitchFamily="50" charset="-128"/>
              </a:rPr>
              <a:t>失敗 </a:t>
            </a:r>
            <a:r>
              <a:rPr lang="en-US" altLang="ja-JP" b="0">
                <a:ea typeface="ＭＳ Ｐゴシック" pitchFamily="50" charset="-128"/>
              </a:rPr>
              <a:t>2 – </a:t>
            </a:r>
            <a:r>
              <a:rPr lang="ja-JP" altLang="en-US" b="0">
                <a:ea typeface="ＭＳ Ｐゴシック" pitchFamily="50" charset="-128"/>
              </a:rPr>
              <a:t>プロジェクタを直接当てる</a:t>
            </a:r>
            <a:endParaRPr lang="en-US" altLang="ja-JP" b="0">
              <a:ea typeface="ＭＳ Ｐゴシック" pitchFamily="50" charset="-128"/>
            </a:endParaRPr>
          </a:p>
        </p:txBody>
      </p:sp>
      <p:pic>
        <p:nvPicPr>
          <p:cNvPr id="183299" name="Picture 3" descr="P101001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47" t="10791" r="27251" b="16562"/>
          <a:stretch>
            <a:fillRect/>
          </a:stretch>
        </p:blipFill>
        <p:spPr bwMode="auto">
          <a:xfrm>
            <a:off x="228600" y="1828800"/>
            <a:ext cx="4114800" cy="480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3300" name="Picture 4" descr="P101001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50" t="9000" r="28000" b="20122"/>
          <a:stretch>
            <a:fillRect/>
          </a:stretch>
        </p:blipFill>
        <p:spPr bwMode="auto">
          <a:xfrm>
            <a:off x="4648200" y="1828800"/>
            <a:ext cx="4267200" cy="480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3301" name="Text Box 5"/>
          <p:cNvSpPr txBox="1">
            <a:spLocks noChangeArrowheads="1"/>
          </p:cNvSpPr>
          <p:nvPr/>
        </p:nvSpPr>
        <p:spPr bwMode="auto">
          <a:xfrm>
            <a:off x="457200" y="5715000"/>
            <a:ext cx="8250238" cy="9144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ja-JP" altLang="en-US" sz="5400" b="1" i="0">
                <a:solidFill>
                  <a:srgbClr val="FF6600"/>
                </a:solidFill>
                <a:ea typeface="ＭＳ Ｐゴシック" pitchFamily="50" charset="-128"/>
              </a:rPr>
              <a:t>環境照明じゃない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b="0">
                <a:ea typeface="ＭＳ Ｐゴシック" pitchFamily="50" charset="-128"/>
              </a:rPr>
              <a:t>提案手法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b="0">
                <a:ea typeface="ＭＳ Ｐゴシック" pitchFamily="50" charset="-128"/>
              </a:rPr>
              <a:t>提案手法</a:t>
            </a:r>
            <a:endParaRPr lang="en-US" altLang="ja-JP" b="0">
              <a:ea typeface="ＭＳ Ｐゴシック" pitchFamily="50" charset="-128"/>
            </a:endParaRPr>
          </a:p>
        </p:txBody>
      </p:sp>
      <p:sp>
        <p:nvSpPr>
          <p:cNvPr id="1556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665288"/>
            <a:ext cx="8415338" cy="4830762"/>
          </a:xfrm>
        </p:spPr>
        <p:txBody>
          <a:bodyPr/>
          <a:lstStyle/>
          <a:p>
            <a:r>
              <a:rPr lang="ja-JP" altLang="en-US">
                <a:ea typeface="ＭＳ Ｐゴシック" pitchFamily="50" charset="-128"/>
              </a:rPr>
              <a:t>傘たての中にあった傘を使おう！</a:t>
            </a:r>
          </a:p>
        </p:txBody>
      </p:sp>
      <p:pic>
        <p:nvPicPr>
          <p:cNvPr id="155652" name="Picture 4" descr="img20050401-17290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363" y="2381250"/>
            <a:ext cx="4114800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5653" name="Picture 5" descr="4012whiteumbrell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500" y="2381250"/>
            <a:ext cx="4000500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b="0">
                <a:ea typeface="ＭＳ Ｐゴシック" pitchFamily="50" charset="-128"/>
              </a:rPr>
              <a:t>原理</a:t>
            </a:r>
            <a:endParaRPr lang="en-US" altLang="ja-JP" b="0">
              <a:ea typeface="ＭＳ Ｐゴシック" pitchFamily="50" charset="-128"/>
            </a:endParaRPr>
          </a:p>
        </p:txBody>
      </p:sp>
      <p:sp>
        <p:nvSpPr>
          <p:cNvPr id="118787" name="Rectangle 3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r>
              <a:rPr lang="ja-JP" altLang="en-US" sz="2700">
                <a:ea typeface="ＭＳ Ｐゴシック" pitchFamily="50" charset="-128"/>
              </a:rPr>
              <a:t>ライトステージ</a:t>
            </a:r>
          </a:p>
        </p:txBody>
      </p:sp>
      <p:pic>
        <p:nvPicPr>
          <p:cNvPr id="118791" name="Picture 7" descr="スライド1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59" t="22165" r="15160" b="18727"/>
          <a:stretch>
            <a:fillRect/>
          </a:stretch>
        </p:blipFill>
        <p:spPr bwMode="auto">
          <a:xfrm>
            <a:off x="152400" y="3011488"/>
            <a:ext cx="4283075" cy="2703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b="0">
                <a:ea typeface="ＭＳ Ｐゴシック" pitchFamily="50" charset="-128"/>
              </a:rPr>
              <a:t>原理</a:t>
            </a:r>
          </a:p>
        </p:txBody>
      </p:sp>
      <p:sp>
        <p:nvSpPr>
          <p:cNvPr id="166915" name="Rectangle 3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r>
              <a:rPr lang="ja-JP" altLang="en-US" sz="2700">
                <a:ea typeface="ＭＳ Ｐゴシック" pitchFamily="50" charset="-128"/>
              </a:rPr>
              <a:t>ライトステージ</a:t>
            </a:r>
          </a:p>
        </p:txBody>
      </p:sp>
      <p:sp>
        <p:nvSpPr>
          <p:cNvPr id="166916" name="Rectangle 4"/>
          <p:cNvSpPr>
            <a:spLocks noGrp="1" noChangeArrowheads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ja-JP" altLang="en-US" sz="2700">
                <a:ea typeface="ＭＳ Ｐゴシック" pitchFamily="50" charset="-128"/>
              </a:rPr>
              <a:t>ライトシャワー</a:t>
            </a:r>
          </a:p>
        </p:txBody>
      </p:sp>
      <p:pic>
        <p:nvPicPr>
          <p:cNvPr id="166917" name="Picture 5" descr="スライド1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59" t="22165" r="15160" b="18727"/>
          <a:stretch>
            <a:fillRect/>
          </a:stretch>
        </p:blipFill>
        <p:spPr bwMode="auto">
          <a:xfrm>
            <a:off x="152400" y="3011488"/>
            <a:ext cx="4283075" cy="2703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6918" name="Picture 6" descr="スライド2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29" r="6535"/>
          <a:stretch>
            <a:fillRect/>
          </a:stretch>
        </p:blipFill>
        <p:spPr bwMode="auto">
          <a:xfrm>
            <a:off x="4724400" y="2397125"/>
            <a:ext cx="4191000" cy="3927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b="0">
                <a:ea typeface="ＭＳ Ｐゴシック" pitchFamily="50" charset="-128"/>
              </a:rPr>
              <a:t>提案手法</a:t>
            </a:r>
            <a:endParaRPr lang="en-US" altLang="ja-JP" b="0">
              <a:ea typeface="ＭＳ Ｐゴシック" pitchFamily="50" charset="-128"/>
            </a:endParaRPr>
          </a:p>
        </p:txBody>
      </p:sp>
      <p:sp>
        <p:nvSpPr>
          <p:cNvPr id="1167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665288"/>
            <a:ext cx="8415338" cy="4830762"/>
          </a:xfrm>
        </p:spPr>
        <p:txBody>
          <a:bodyPr/>
          <a:lstStyle/>
          <a:p>
            <a:r>
              <a:rPr lang="ja-JP" altLang="en-US">
                <a:ea typeface="ＭＳ Ｐゴシック" pitchFamily="50" charset="-128"/>
              </a:rPr>
              <a:t>手軽に使えるものだけで作るライトステージ</a:t>
            </a:r>
          </a:p>
        </p:txBody>
      </p:sp>
      <p:pic>
        <p:nvPicPr>
          <p:cNvPr id="116740" name="Picture 4" descr="スライド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998" b="2625"/>
          <a:stretch>
            <a:fillRect/>
          </a:stretch>
        </p:blipFill>
        <p:spPr bwMode="auto">
          <a:xfrm>
            <a:off x="1536700" y="3505200"/>
            <a:ext cx="5854700" cy="3354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b="0">
                <a:ea typeface="ＭＳ Ｐゴシック" pitchFamily="50" charset="-128"/>
              </a:rPr>
              <a:t>提案手法</a:t>
            </a:r>
            <a:endParaRPr lang="en-US" altLang="ja-JP" b="0">
              <a:ea typeface="ＭＳ Ｐゴシック" pitchFamily="50" charset="-128"/>
            </a:endParaRPr>
          </a:p>
        </p:txBody>
      </p:sp>
      <p:sp>
        <p:nvSpPr>
          <p:cNvPr id="931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665288"/>
            <a:ext cx="8415338" cy="4830762"/>
          </a:xfrm>
        </p:spPr>
        <p:txBody>
          <a:bodyPr/>
          <a:lstStyle/>
          <a:p>
            <a:r>
              <a:rPr lang="ja-JP" altLang="en-US">
                <a:ea typeface="ＭＳ Ｐゴシック" pitchFamily="50" charset="-128"/>
              </a:rPr>
              <a:t>手軽に使えるものだけで作るライトステージ</a:t>
            </a:r>
          </a:p>
          <a:p>
            <a:pPr lvl="1"/>
            <a:r>
              <a:rPr lang="ja-JP" altLang="en-US">
                <a:ea typeface="ＭＳ Ｐゴシック" pitchFamily="50" charset="-128"/>
              </a:rPr>
              <a:t>傘</a:t>
            </a:r>
          </a:p>
        </p:txBody>
      </p:sp>
      <p:pic>
        <p:nvPicPr>
          <p:cNvPr id="93190" name="Picture 6" descr="スライド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998" b="2625"/>
          <a:stretch>
            <a:fillRect/>
          </a:stretch>
        </p:blipFill>
        <p:spPr bwMode="auto">
          <a:xfrm>
            <a:off x="1536700" y="3505200"/>
            <a:ext cx="5854700" cy="335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b="0">
                <a:ea typeface="ＭＳ Ｐゴシック" pitchFamily="50" charset="-128"/>
              </a:rPr>
              <a:t>背景</a:t>
            </a:r>
          </a:p>
        </p:txBody>
      </p:sp>
      <p:sp>
        <p:nvSpPr>
          <p:cNvPr id="1576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600200"/>
            <a:ext cx="8686800" cy="4830763"/>
          </a:xfrm>
        </p:spPr>
        <p:txBody>
          <a:bodyPr/>
          <a:lstStyle/>
          <a:p>
            <a:r>
              <a:rPr lang="ja-JP" altLang="en-US" sz="3200">
                <a:ea typeface="ＭＳ Ｐゴシック" pitchFamily="50" charset="-128"/>
              </a:rPr>
              <a:t>映画やテレビにおける合成技術</a:t>
            </a:r>
          </a:p>
          <a:p>
            <a:r>
              <a:rPr lang="ja-JP" altLang="en-US" sz="3200">
                <a:ea typeface="ＭＳ Ｐゴシック" pitchFamily="50" charset="-128"/>
              </a:rPr>
              <a:t>単純なクロマキーは不十分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b="0">
                <a:ea typeface="ＭＳ Ｐゴシック" pitchFamily="50" charset="-128"/>
              </a:rPr>
              <a:t>提案手法</a:t>
            </a:r>
            <a:endParaRPr lang="en-US" altLang="ja-JP" b="0">
              <a:ea typeface="ＭＳ Ｐゴシック" pitchFamily="50" charset="-128"/>
            </a:endParaRPr>
          </a:p>
        </p:txBody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665288"/>
            <a:ext cx="8415338" cy="4830762"/>
          </a:xfrm>
        </p:spPr>
        <p:txBody>
          <a:bodyPr/>
          <a:lstStyle/>
          <a:p>
            <a:r>
              <a:rPr lang="ja-JP" altLang="en-US">
                <a:ea typeface="ＭＳ Ｐゴシック" pitchFamily="50" charset="-128"/>
              </a:rPr>
              <a:t>手軽に使えるものだけで作るライトステージ</a:t>
            </a:r>
          </a:p>
          <a:p>
            <a:pPr lvl="1"/>
            <a:r>
              <a:rPr lang="ja-JP" altLang="en-US">
                <a:ea typeface="ＭＳ Ｐゴシック" pitchFamily="50" charset="-128"/>
              </a:rPr>
              <a:t>傘とプロジェクタ</a:t>
            </a:r>
          </a:p>
        </p:txBody>
      </p:sp>
      <p:pic>
        <p:nvPicPr>
          <p:cNvPr id="97296" name="Picture 16" descr="スライド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998" b="2625"/>
          <a:stretch>
            <a:fillRect/>
          </a:stretch>
        </p:blipFill>
        <p:spPr bwMode="auto">
          <a:xfrm>
            <a:off x="1536700" y="3505200"/>
            <a:ext cx="5854700" cy="335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b="0">
                <a:ea typeface="ＭＳ Ｐゴシック" pitchFamily="50" charset="-128"/>
              </a:rPr>
              <a:t>提案手法</a:t>
            </a:r>
            <a:endParaRPr lang="en-US" altLang="ja-JP" b="0">
              <a:ea typeface="ＭＳ Ｐゴシック" pitchFamily="50" charset="-128"/>
            </a:endParaRPr>
          </a:p>
        </p:txBody>
      </p:sp>
      <p:sp>
        <p:nvSpPr>
          <p:cNvPr id="993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665288"/>
            <a:ext cx="8415338" cy="4830762"/>
          </a:xfrm>
        </p:spPr>
        <p:txBody>
          <a:bodyPr/>
          <a:lstStyle/>
          <a:p>
            <a:r>
              <a:rPr lang="ja-JP" altLang="en-US">
                <a:ea typeface="ＭＳ Ｐゴシック" pitchFamily="50" charset="-128"/>
              </a:rPr>
              <a:t>手軽に使えるものだけで作るライトステージ</a:t>
            </a:r>
          </a:p>
          <a:p>
            <a:pPr lvl="1"/>
            <a:r>
              <a:rPr lang="ja-JP" altLang="en-US">
                <a:ea typeface="ＭＳ Ｐゴシック" pitchFamily="50" charset="-128"/>
              </a:rPr>
              <a:t>傘とプロジェクタ</a:t>
            </a:r>
          </a:p>
        </p:txBody>
      </p:sp>
      <p:pic>
        <p:nvPicPr>
          <p:cNvPr id="99339" name="Picture 11" descr="スライド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998" b="2625"/>
          <a:stretch>
            <a:fillRect/>
          </a:stretch>
        </p:blipFill>
        <p:spPr bwMode="auto">
          <a:xfrm>
            <a:off x="1536700" y="3505200"/>
            <a:ext cx="5854700" cy="335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b="0">
                <a:ea typeface="ＭＳ Ｐゴシック" pitchFamily="50" charset="-128"/>
              </a:rPr>
              <a:t>提案手法</a:t>
            </a:r>
            <a:endParaRPr lang="en-US" altLang="ja-JP" b="0">
              <a:ea typeface="ＭＳ Ｐゴシック" pitchFamily="50" charset="-128"/>
            </a:endParaRPr>
          </a:p>
        </p:txBody>
      </p:sp>
      <p:sp>
        <p:nvSpPr>
          <p:cNvPr id="952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665288"/>
            <a:ext cx="8415338" cy="4830762"/>
          </a:xfrm>
        </p:spPr>
        <p:txBody>
          <a:bodyPr/>
          <a:lstStyle/>
          <a:p>
            <a:r>
              <a:rPr lang="ja-JP" altLang="en-US">
                <a:ea typeface="ＭＳ Ｐゴシック" pitchFamily="50" charset="-128"/>
              </a:rPr>
              <a:t>手軽に使えるものだけで作るライトステージ</a:t>
            </a:r>
          </a:p>
          <a:p>
            <a:pPr lvl="1"/>
            <a:r>
              <a:rPr lang="ja-JP" altLang="en-US">
                <a:ea typeface="ＭＳ Ｐゴシック" pitchFamily="50" charset="-128"/>
              </a:rPr>
              <a:t>傘とプロジェクタ</a:t>
            </a:r>
          </a:p>
          <a:p>
            <a:pPr lvl="1"/>
            <a:r>
              <a:rPr lang="ja-JP" altLang="en-US">
                <a:ea typeface="ＭＳ Ｐゴシック" pitchFamily="50" charset="-128"/>
              </a:rPr>
              <a:t>ウェブカメラ</a:t>
            </a:r>
          </a:p>
        </p:txBody>
      </p:sp>
      <p:pic>
        <p:nvPicPr>
          <p:cNvPr id="95242" name="Picture 10" descr="スライド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998" b="2625"/>
          <a:stretch>
            <a:fillRect/>
          </a:stretch>
        </p:blipFill>
        <p:spPr bwMode="auto">
          <a:xfrm>
            <a:off x="1536700" y="3505200"/>
            <a:ext cx="5854700" cy="335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b="0">
                <a:ea typeface="ＭＳ Ｐゴシック" pitchFamily="50" charset="-128"/>
              </a:rPr>
              <a:t>提案手法</a:t>
            </a:r>
            <a:endParaRPr lang="en-US" altLang="ja-JP" b="0">
              <a:ea typeface="ＭＳ Ｐゴシック" pitchFamily="50" charset="-128"/>
            </a:endParaRP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665288"/>
            <a:ext cx="8415338" cy="4830762"/>
          </a:xfrm>
        </p:spPr>
        <p:txBody>
          <a:bodyPr/>
          <a:lstStyle/>
          <a:p>
            <a:r>
              <a:rPr lang="ja-JP" altLang="en-US">
                <a:ea typeface="ＭＳ Ｐゴシック" pitchFamily="50" charset="-128"/>
              </a:rPr>
              <a:t>手軽に使えるものだけで作るライトステージ</a:t>
            </a:r>
          </a:p>
          <a:p>
            <a:pPr lvl="1"/>
            <a:r>
              <a:rPr lang="ja-JP" altLang="en-US">
                <a:ea typeface="ＭＳ Ｐゴシック" pitchFamily="50" charset="-128"/>
              </a:rPr>
              <a:t>傘とプロジェクタ</a:t>
            </a:r>
          </a:p>
          <a:p>
            <a:pPr lvl="1"/>
            <a:r>
              <a:rPr lang="ja-JP" altLang="en-US">
                <a:ea typeface="ＭＳ Ｐゴシック" pitchFamily="50" charset="-128"/>
              </a:rPr>
              <a:t>ウェブカメラとブルースクリーン</a:t>
            </a:r>
          </a:p>
        </p:txBody>
      </p:sp>
      <p:pic>
        <p:nvPicPr>
          <p:cNvPr id="101385" name="Picture 9" descr="スライド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998" b="2625"/>
          <a:stretch>
            <a:fillRect/>
          </a:stretch>
        </p:blipFill>
        <p:spPr bwMode="auto">
          <a:xfrm>
            <a:off x="1536700" y="3505200"/>
            <a:ext cx="5854700" cy="335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b="0">
                <a:ea typeface="ＭＳ Ｐゴシック" pitchFamily="50" charset="-128"/>
              </a:rPr>
              <a:t>撮影</a:t>
            </a:r>
          </a:p>
        </p:txBody>
      </p:sp>
      <p:pic>
        <p:nvPicPr>
          <p:cNvPr id="107531" name="Recording_small.avi">
            <a:hlinkClick r:id="" action="ppaction://media"/>
          </p:cNvPr>
          <p:cNvPicPr>
            <a:picLocks noChangeAspect="1" noChangeArrowheads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82675" y="1981200"/>
            <a:ext cx="6858000" cy="4572000"/>
          </a:xfrm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75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 nodeType="clickPar">
                      <p:stCondLst>
                        <p:cond delay="0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075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7531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07531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b="0">
                <a:ea typeface="ＭＳ Ｐゴシック" pitchFamily="50" charset="-128"/>
              </a:rPr>
              <a:t>合成プロセス</a:t>
            </a:r>
          </a:p>
        </p:txBody>
      </p:sp>
      <p:sp>
        <p:nvSpPr>
          <p:cNvPr id="91146" name="Rectangle 10"/>
          <p:cNvSpPr>
            <a:spLocks noGrp="1" noChangeArrowheads="1"/>
          </p:cNvSpPr>
          <p:nvPr>
            <p:ph type="body" sz="half" idx="1"/>
          </p:nvPr>
        </p:nvSpPr>
        <p:spPr>
          <a:xfrm>
            <a:off x="304800" y="1798638"/>
            <a:ext cx="8839200" cy="4830762"/>
          </a:xfrm>
          <a:noFill/>
          <a:ln/>
        </p:spPr>
        <p:txBody>
          <a:bodyPr/>
          <a:lstStyle/>
          <a:p>
            <a:r>
              <a:rPr lang="en-US" altLang="ja-JP" sz="2700">
                <a:ea typeface="ＭＳ Ｐゴシック" pitchFamily="50" charset="-128"/>
              </a:rPr>
              <a:t>Adobe Premiere</a:t>
            </a:r>
            <a:r>
              <a:rPr lang="ja-JP" altLang="en-US" sz="2700">
                <a:ea typeface="ＭＳ Ｐゴシック" pitchFamily="50" charset="-128"/>
              </a:rPr>
              <a:t>によるポストプロセス</a:t>
            </a:r>
          </a:p>
        </p:txBody>
      </p:sp>
      <p:pic>
        <p:nvPicPr>
          <p:cNvPr id="91148" name="PostProcessing_small.avi">
            <a:hlinkClick r:id="" action="ppaction://media"/>
          </p:cNvPr>
          <p:cNvPicPr>
            <a:picLocks noChangeAspect="1" noChangeArrowheads="1"/>
          </p:cNvPicPr>
          <p:nvPr>
            <p:ph sz="half" idx="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58875" y="2347913"/>
            <a:ext cx="6765925" cy="4510087"/>
          </a:xfrm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114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 nodeType="clickPar">
                      <p:stCondLst>
                        <p:cond delay="0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9114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1148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91148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b="0">
                <a:ea typeface="ＭＳ Ｐゴシック" pitchFamily="50" charset="-128"/>
              </a:rPr>
              <a:t>使用器具</a:t>
            </a:r>
          </a:p>
        </p:txBody>
      </p:sp>
      <p:pic>
        <p:nvPicPr>
          <p:cNvPr id="6451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676400"/>
            <a:ext cx="8610600" cy="4887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b="0">
                <a:ea typeface="ＭＳ Ｐゴシック" pitchFamily="50" charset="-128"/>
              </a:rPr>
              <a:t>使用器具</a:t>
            </a:r>
            <a:endParaRPr lang="en-US" altLang="ja-JP" b="0">
              <a:ea typeface="ＭＳ Ｐゴシック" pitchFamily="50" charset="-128"/>
            </a:endParaRPr>
          </a:p>
        </p:txBody>
      </p:sp>
      <p:pic>
        <p:nvPicPr>
          <p:cNvPr id="1710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676400"/>
            <a:ext cx="8610600" cy="4887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1018" name="Text Box 10"/>
          <p:cNvSpPr txBox="1">
            <a:spLocks noChangeArrowheads="1"/>
          </p:cNvSpPr>
          <p:nvPr/>
        </p:nvSpPr>
        <p:spPr bwMode="auto">
          <a:xfrm>
            <a:off x="1133475" y="3713163"/>
            <a:ext cx="14224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ja-JP" altLang="en-US" sz="2800" i="0">
                <a:solidFill>
                  <a:srgbClr val="FF99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ＭＳ Ｐゴシック" pitchFamily="50" charset="-128"/>
              </a:rPr>
              <a:t>レンタル</a:t>
            </a:r>
          </a:p>
        </p:txBody>
      </p:sp>
      <p:sp>
        <p:nvSpPr>
          <p:cNvPr id="171019" name="Text Box 11"/>
          <p:cNvSpPr txBox="1">
            <a:spLocks noChangeArrowheads="1"/>
          </p:cNvSpPr>
          <p:nvPr/>
        </p:nvSpPr>
        <p:spPr bwMode="auto">
          <a:xfrm>
            <a:off x="6924675" y="3713163"/>
            <a:ext cx="14224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ja-JP" altLang="en-US" sz="2800" i="0">
                <a:solidFill>
                  <a:srgbClr val="FF99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ＭＳ Ｐゴシック" pitchFamily="50" charset="-128"/>
              </a:rPr>
              <a:t>レンタル</a:t>
            </a:r>
          </a:p>
        </p:txBody>
      </p:sp>
      <p:sp>
        <p:nvSpPr>
          <p:cNvPr id="171020" name="Text Box 12"/>
          <p:cNvSpPr txBox="1">
            <a:spLocks noChangeArrowheads="1"/>
          </p:cNvSpPr>
          <p:nvPr/>
        </p:nvSpPr>
        <p:spPr bwMode="auto">
          <a:xfrm>
            <a:off x="1143000" y="6380163"/>
            <a:ext cx="14224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ja-JP" altLang="en-US" sz="2800" i="0">
                <a:solidFill>
                  <a:srgbClr val="FF99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ＭＳ Ｐゴシック" pitchFamily="50" charset="-128"/>
              </a:rPr>
              <a:t>レンタル</a:t>
            </a:r>
          </a:p>
        </p:txBody>
      </p:sp>
      <p:sp>
        <p:nvSpPr>
          <p:cNvPr id="171021" name="Text Box 13"/>
          <p:cNvSpPr txBox="1">
            <a:spLocks noChangeArrowheads="1"/>
          </p:cNvSpPr>
          <p:nvPr/>
        </p:nvSpPr>
        <p:spPr bwMode="auto">
          <a:xfrm>
            <a:off x="4038600" y="6380163"/>
            <a:ext cx="14224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ja-JP" altLang="en-US" sz="2800" i="0">
                <a:solidFill>
                  <a:srgbClr val="FF99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ＭＳ Ｐゴシック" pitchFamily="50" charset="-128"/>
              </a:rPr>
              <a:t>レンタル</a:t>
            </a:r>
          </a:p>
        </p:txBody>
      </p:sp>
      <p:sp>
        <p:nvSpPr>
          <p:cNvPr id="171022" name="Text Box 14"/>
          <p:cNvSpPr txBox="1">
            <a:spLocks noChangeArrowheads="1"/>
          </p:cNvSpPr>
          <p:nvPr/>
        </p:nvSpPr>
        <p:spPr bwMode="auto">
          <a:xfrm>
            <a:off x="6934200" y="6380163"/>
            <a:ext cx="14224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ja-JP" altLang="en-US" sz="2800" i="0">
                <a:solidFill>
                  <a:srgbClr val="FF99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ＭＳ Ｐゴシック" pitchFamily="50" charset="-128"/>
              </a:rPr>
              <a:t>レンタル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b="0">
                <a:ea typeface="ＭＳ Ｐゴシック" pitchFamily="50" charset="-128"/>
              </a:rPr>
              <a:t>使用器具</a:t>
            </a:r>
            <a:endParaRPr lang="en-US" altLang="ja-JP" b="0">
              <a:ea typeface="ＭＳ Ｐゴシック" pitchFamily="50" charset="-128"/>
            </a:endParaRPr>
          </a:p>
        </p:txBody>
      </p:sp>
      <p:pic>
        <p:nvPicPr>
          <p:cNvPr id="17305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676400"/>
            <a:ext cx="8610600" cy="4887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3060" name="Text Box 4"/>
          <p:cNvSpPr txBox="1">
            <a:spLocks noChangeArrowheads="1"/>
          </p:cNvSpPr>
          <p:nvPr/>
        </p:nvSpPr>
        <p:spPr bwMode="auto">
          <a:xfrm>
            <a:off x="1133475" y="3713163"/>
            <a:ext cx="14224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ja-JP" altLang="en-US" sz="2800" i="0">
                <a:solidFill>
                  <a:srgbClr val="FF99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ＭＳ Ｐゴシック" pitchFamily="50" charset="-128"/>
              </a:rPr>
              <a:t>レンタル</a:t>
            </a:r>
          </a:p>
        </p:txBody>
      </p:sp>
      <p:sp>
        <p:nvSpPr>
          <p:cNvPr id="173061" name="Text Box 5"/>
          <p:cNvSpPr txBox="1">
            <a:spLocks noChangeArrowheads="1"/>
          </p:cNvSpPr>
          <p:nvPr/>
        </p:nvSpPr>
        <p:spPr bwMode="auto">
          <a:xfrm>
            <a:off x="6924675" y="3713163"/>
            <a:ext cx="14224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ja-JP" altLang="en-US" sz="2800" i="0">
                <a:solidFill>
                  <a:srgbClr val="FF99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ＭＳ Ｐゴシック" pitchFamily="50" charset="-128"/>
              </a:rPr>
              <a:t>レンタル</a:t>
            </a:r>
          </a:p>
        </p:txBody>
      </p:sp>
      <p:sp>
        <p:nvSpPr>
          <p:cNvPr id="173062" name="Text Box 6"/>
          <p:cNvSpPr txBox="1">
            <a:spLocks noChangeArrowheads="1"/>
          </p:cNvSpPr>
          <p:nvPr/>
        </p:nvSpPr>
        <p:spPr bwMode="auto">
          <a:xfrm>
            <a:off x="1143000" y="6380163"/>
            <a:ext cx="14224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ja-JP" altLang="en-US" sz="2800" i="0">
                <a:solidFill>
                  <a:srgbClr val="FF99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ＭＳ Ｐゴシック" pitchFamily="50" charset="-128"/>
              </a:rPr>
              <a:t>レンタル</a:t>
            </a:r>
          </a:p>
        </p:txBody>
      </p:sp>
      <p:sp>
        <p:nvSpPr>
          <p:cNvPr id="173063" name="Text Box 7"/>
          <p:cNvSpPr txBox="1">
            <a:spLocks noChangeArrowheads="1"/>
          </p:cNvSpPr>
          <p:nvPr/>
        </p:nvSpPr>
        <p:spPr bwMode="auto">
          <a:xfrm>
            <a:off x="4038600" y="6380163"/>
            <a:ext cx="14224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ja-JP" altLang="en-US" sz="2800" i="0">
                <a:solidFill>
                  <a:srgbClr val="FF99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ＭＳ Ｐゴシック" pitchFamily="50" charset="-128"/>
              </a:rPr>
              <a:t>レンタル</a:t>
            </a:r>
          </a:p>
        </p:txBody>
      </p:sp>
      <p:sp>
        <p:nvSpPr>
          <p:cNvPr id="173064" name="Text Box 8"/>
          <p:cNvSpPr txBox="1">
            <a:spLocks noChangeArrowheads="1"/>
          </p:cNvSpPr>
          <p:nvPr/>
        </p:nvSpPr>
        <p:spPr bwMode="auto">
          <a:xfrm>
            <a:off x="6934200" y="6380163"/>
            <a:ext cx="14224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ja-JP" altLang="en-US" sz="2800" i="0">
                <a:solidFill>
                  <a:srgbClr val="FF99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ＭＳ Ｐゴシック" pitchFamily="50" charset="-128"/>
              </a:rPr>
              <a:t>レンタル</a:t>
            </a:r>
          </a:p>
        </p:txBody>
      </p:sp>
      <p:sp>
        <p:nvSpPr>
          <p:cNvPr id="173065" name="Text Box 9"/>
          <p:cNvSpPr txBox="1">
            <a:spLocks noChangeArrowheads="1"/>
          </p:cNvSpPr>
          <p:nvPr/>
        </p:nvSpPr>
        <p:spPr bwMode="auto">
          <a:xfrm>
            <a:off x="3200400" y="3733800"/>
            <a:ext cx="28194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ja-JP" sz="2800" i="0">
                <a:solidFill>
                  <a:srgbClr val="FF99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ＭＳ Ｐゴシック" pitchFamily="50" charset="-128"/>
              </a:rPr>
              <a:t>500</a:t>
            </a:r>
            <a:r>
              <a:rPr lang="ja-JP" altLang="en-US" sz="2800" i="0">
                <a:solidFill>
                  <a:srgbClr val="FF99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ＭＳ Ｐゴシック" pitchFamily="50" charset="-128"/>
              </a:rPr>
              <a:t>円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30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30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306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b="0">
                <a:ea typeface="ＭＳ Ｐゴシック" pitchFamily="50" charset="-128"/>
              </a:rPr>
              <a:t>使用器具 </a:t>
            </a:r>
            <a:r>
              <a:rPr lang="en-US" altLang="ja-JP" b="0">
                <a:ea typeface="ＭＳ Ｐゴシック" pitchFamily="50" charset="-128"/>
              </a:rPr>
              <a:t>– </a:t>
            </a:r>
            <a:r>
              <a:rPr lang="ja-JP" altLang="en-US" b="0">
                <a:ea typeface="ＭＳ Ｐゴシック" pitchFamily="50" charset="-128"/>
              </a:rPr>
              <a:t>組み立て方</a:t>
            </a:r>
          </a:p>
        </p:txBody>
      </p:sp>
      <p:pic>
        <p:nvPicPr>
          <p:cNvPr id="76810" name="Implementation_small.avi">
            <a:hlinkClick r:id="" action="ppaction://media"/>
          </p:cNvPr>
          <p:cNvPicPr>
            <a:picLocks noChangeAspect="1" noChangeArrowheads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38200" y="1828800"/>
            <a:ext cx="7467600" cy="4978400"/>
          </a:xfrm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68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 nodeType="clickPar">
                      <p:stCondLst>
                        <p:cond delay="0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68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6810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76810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b="0">
                <a:ea typeface="ＭＳ Ｐゴシック" pitchFamily="50" charset="-128"/>
              </a:rPr>
              <a:t>背景</a:t>
            </a:r>
            <a:endParaRPr lang="en-US" altLang="ja-JP" b="0">
              <a:ea typeface="ＭＳ Ｐゴシック" pitchFamily="50" charset="-128"/>
            </a:endParaRPr>
          </a:p>
        </p:txBody>
      </p:sp>
      <p:sp>
        <p:nvSpPr>
          <p:cNvPr id="2048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600200"/>
            <a:ext cx="8686800" cy="4830763"/>
          </a:xfrm>
        </p:spPr>
        <p:txBody>
          <a:bodyPr/>
          <a:lstStyle/>
          <a:p>
            <a:r>
              <a:rPr lang="ja-JP" altLang="en-US" sz="3200">
                <a:ea typeface="ＭＳ Ｐゴシック" pitchFamily="50" charset="-128"/>
              </a:rPr>
              <a:t>映画やテレビにおける合成技術</a:t>
            </a:r>
          </a:p>
          <a:p>
            <a:r>
              <a:rPr lang="ja-JP" altLang="en-US" sz="3200">
                <a:ea typeface="ＭＳ Ｐゴシック" pitchFamily="50" charset="-128"/>
              </a:rPr>
              <a:t>単純なクロマキーは不十分</a:t>
            </a:r>
          </a:p>
          <a:p>
            <a:pPr lvl="1"/>
            <a:r>
              <a:rPr lang="ja-JP" altLang="en-US" sz="2700">
                <a:ea typeface="ＭＳ Ｐゴシック" pitchFamily="50" charset="-128"/>
              </a:rPr>
              <a:t>光の不一致</a:t>
            </a:r>
          </a:p>
        </p:txBody>
      </p:sp>
      <p:pic>
        <p:nvPicPr>
          <p:cNvPr id="204804" name="Picture 4" descr="1"/>
          <p:cNvPicPr>
            <a:picLocks noChangeAspect="1" noChangeArrowheads="1"/>
          </p:cNvPicPr>
          <p:nvPr/>
        </p:nvPicPr>
        <p:blipFill>
          <a:blip r:embed="rId3">
            <a:lum contras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9" r="5249"/>
          <a:stretch>
            <a:fillRect/>
          </a:stretch>
        </p:blipFill>
        <p:spPr bwMode="auto">
          <a:xfrm>
            <a:off x="314325" y="3625850"/>
            <a:ext cx="4133850" cy="3079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05" name="Picture 5" descr="2"/>
          <p:cNvPicPr>
            <a:picLocks noChangeAspect="1" noChangeArrowheads="1"/>
          </p:cNvPicPr>
          <p:nvPr/>
        </p:nvPicPr>
        <p:blipFill>
          <a:blip r:embed="rId4">
            <a:lum contras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9" r="5249"/>
          <a:stretch>
            <a:fillRect/>
          </a:stretch>
        </p:blipFill>
        <p:spPr bwMode="auto">
          <a:xfrm>
            <a:off x="4672013" y="3625850"/>
            <a:ext cx="4133850" cy="3079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41" name="Rectangle 9"/>
          <p:cNvSpPr>
            <a:spLocks noChangeArrowheads="1"/>
          </p:cNvSpPr>
          <p:nvPr/>
        </p:nvSpPr>
        <p:spPr bwMode="auto">
          <a:xfrm>
            <a:off x="4972050" y="2895600"/>
            <a:ext cx="457200" cy="3581400"/>
          </a:xfrm>
          <a:prstGeom prst="rect">
            <a:avLst/>
          </a:prstGeom>
          <a:solidFill>
            <a:srgbClr val="FF99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p:grpSp>
        <p:nvGrpSpPr>
          <p:cNvPr id="120868" name="Group 36"/>
          <p:cNvGrpSpPr>
            <a:grpSpLocks/>
          </p:cNvGrpSpPr>
          <p:nvPr/>
        </p:nvGrpSpPr>
        <p:grpSpPr bwMode="auto">
          <a:xfrm>
            <a:off x="4905375" y="3886200"/>
            <a:ext cx="609600" cy="842963"/>
            <a:chOff x="3015" y="2448"/>
            <a:chExt cx="384" cy="531"/>
          </a:xfrm>
        </p:grpSpPr>
        <p:sp>
          <p:nvSpPr>
            <p:cNvPr id="120864" name="Freeform 32"/>
            <p:cNvSpPr>
              <a:spLocks/>
            </p:cNvSpPr>
            <p:nvPr/>
          </p:nvSpPr>
          <p:spPr bwMode="auto">
            <a:xfrm rot="18692603" flipV="1">
              <a:off x="2972" y="2491"/>
              <a:ext cx="461" cy="375"/>
            </a:xfrm>
            <a:custGeom>
              <a:avLst/>
              <a:gdLst>
                <a:gd name="T0" fmla="*/ 0 w 984"/>
                <a:gd name="T1" fmla="*/ 520 h 521"/>
                <a:gd name="T2" fmla="*/ 352 w 984"/>
                <a:gd name="T3" fmla="*/ 448 h 521"/>
                <a:gd name="T4" fmla="*/ 544 w 984"/>
                <a:gd name="T5" fmla="*/ 80 h 521"/>
                <a:gd name="T6" fmla="*/ 984 w 984"/>
                <a:gd name="T7" fmla="*/ 0 h 5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84" h="521">
                  <a:moveTo>
                    <a:pt x="0" y="520"/>
                  </a:moveTo>
                  <a:cubicBezTo>
                    <a:pt x="59" y="508"/>
                    <a:pt x="261" y="521"/>
                    <a:pt x="352" y="448"/>
                  </a:cubicBezTo>
                  <a:cubicBezTo>
                    <a:pt x="443" y="375"/>
                    <a:pt x="439" y="155"/>
                    <a:pt x="544" y="80"/>
                  </a:cubicBezTo>
                  <a:cubicBezTo>
                    <a:pt x="649" y="5"/>
                    <a:pt x="892" y="17"/>
                    <a:pt x="984" y="0"/>
                  </a:cubicBezTo>
                </a:path>
              </a:pathLst>
            </a:custGeom>
            <a:noFill/>
            <a:ln w="57150" cmpd="sng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20865" name="Freeform 33"/>
            <p:cNvSpPr>
              <a:spLocks/>
            </p:cNvSpPr>
            <p:nvPr/>
          </p:nvSpPr>
          <p:spPr bwMode="auto">
            <a:xfrm rot="18692603" flipV="1">
              <a:off x="2978" y="2521"/>
              <a:ext cx="461" cy="375"/>
            </a:xfrm>
            <a:custGeom>
              <a:avLst/>
              <a:gdLst>
                <a:gd name="T0" fmla="*/ 0 w 984"/>
                <a:gd name="T1" fmla="*/ 520 h 521"/>
                <a:gd name="T2" fmla="*/ 352 w 984"/>
                <a:gd name="T3" fmla="*/ 448 h 521"/>
                <a:gd name="T4" fmla="*/ 544 w 984"/>
                <a:gd name="T5" fmla="*/ 80 h 521"/>
                <a:gd name="T6" fmla="*/ 984 w 984"/>
                <a:gd name="T7" fmla="*/ 0 h 5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84" h="521">
                  <a:moveTo>
                    <a:pt x="0" y="520"/>
                  </a:moveTo>
                  <a:cubicBezTo>
                    <a:pt x="59" y="508"/>
                    <a:pt x="261" y="521"/>
                    <a:pt x="352" y="448"/>
                  </a:cubicBezTo>
                  <a:cubicBezTo>
                    <a:pt x="443" y="375"/>
                    <a:pt x="439" y="155"/>
                    <a:pt x="544" y="80"/>
                  </a:cubicBezTo>
                  <a:cubicBezTo>
                    <a:pt x="649" y="5"/>
                    <a:pt x="892" y="17"/>
                    <a:pt x="984" y="0"/>
                  </a:cubicBezTo>
                </a:path>
              </a:pathLst>
            </a:custGeom>
            <a:noFill/>
            <a:ln w="57150" cmpd="sng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20866" name="Freeform 34"/>
            <p:cNvSpPr>
              <a:spLocks/>
            </p:cNvSpPr>
            <p:nvPr/>
          </p:nvSpPr>
          <p:spPr bwMode="auto">
            <a:xfrm rot="18692603" flipV="1">
              <a:off x="2981" y="2542"/>
              <a:ext cx="461" cy="375"/>
            </a:xfrm>
            <a:custGeom>
              <a:avLst/>
              <a:gdLst>
                <a:gd name="T0" fmla="*/ 0 w 984"/>
                <a:gd name="T1" fmla="*/ 520 h 521"/>
                <a:gd name="T2" fmla="*/ 352 w 984"/>
                <a:gd name="T3" fmla="*/ 448 h 521"/>
                <a:gd name="T4" fmla="*/ 544 w 984"/>
                <a:gd name="T5" fmla="*/ 80 h 521"/>
                <a:gd name="T6" fmla="*/ 984 w 984"/>
                <a:gd name="T7" fmla="*/ 0 h 5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84" h="521">
                  <a:moveTo>
                    <a:pt x="0" y="520"/>
                  </a:moveTo>
                  <a:cubicBezTo>
                    <a:pt x="59" y="508"/>
                    <a:pt x="261" y="521"/>
                    <a:pt x="352" y="448"/>
                  </a:cubicBezTo>
                  <a:cubicBezTo>
                    <a:pt x="443" y="375"/>
                    <a:pt x="439" y="155"/>
                    <a:pt x="544" y="80"/>
                  </a:cubicBezTo>
                  <a:cubicBezTo>
                    <a:pt x="649" y="5"/>
                    <a:pt x="892" y="17"/>
                    <a:pt x="984" y="0"/>
                  </a:cubicBezTo>
                </a:path>
              </a:pathLst>
            </a:custGeom>
            <a:noFill/>
            <a:ln w="57150" cmpd="sng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20867" name="Freeform 35"/>
            <p:cNvSpPr>
              <a:spLocks/>
            </p:cNvSpPr>
            <p:nvPr/>
          </p:nvSpPr>
          <p:spPr bwMode="auto">
            <a:xfrm rot="18692603" flipV="1">
              <a:off x="2978" y="2561"/>
              <a:ext cx="461" cy="375"/>
            </a:xfrm>
            <a:custGeom>
              <a:avLst/>
              <a:gdLst>
                <a:gd name="T0" fmla="*/ 0 w 984"/>
                <a:gd name="T1" fmla="*/ 520 h 521"/>
                <a:gd name="T2" fmla="*/ 352 w 984"/>
                <a:gd name="T3" fmla="*/ 448 h 521"/>
                <a:gd name="T4" fmla="*/ 544 w 984"/>
                <a:gd name="T5" fmla="*/ 80 h 521"/>
                <a:gd name="T6" fmla="*/ 984 w 984"/>
                <a:gd name="T7" fmla="*/ 0 h 5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84" h="521">
                  <a:moveTo>
                    <a:pt x="0" y="520"/>
                  </a:moveTo>
                  <a:cubicBezTo>
                    <a:pt x="59" y="508"/>
                    <a:pt x="261" y="521"/>
                    <a:pt x="352" y="448"/>
                  </a:cubicBezTo>
                  <a:cubicBezTo>
                    <a:pt x="443" y="375"/>
                    <a:pt x="439" y="155"/>
                    <a:pt x="544" y="80"/>
                  </a:cubicBezTo>
                  <a:cubicBezTo>
                    <a:pt x="649" y="5"/>
                    <a:pt x="892" y="17"/>
                    <a:pt x="984" y="0"/>
                  </a:cubicBezTo>
                </a:path>
              </a:pathLst>
            </a:custGeom>
            <a:noFill/>
            <a:ln w="57150" cmpd="sng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</p:grpSp>
      <p:sp>
        <p:nvSpPr>
          <p:cNvPr id="1208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b="0">
                <a:ea typeface="ＭＳ Ｐゴシック" pitchFamily="50" charset="-128"/>
              </a:rPr>
              <a:t>比較</a:t>
            </a:r>
          </a:p>
        </p:txBody>
      </p:sp>
      <p:sp>
        <p:nvSpPr>
          <p:cNvPr id="1208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>
                <a:ea typeface="ＭＳ Ｐゴシック" pitchFamily="50" charset="-128"/>
              </a:rPr>
              <a:t>推定コスト</a:t>
            </a:r>
          </a:p>
        </p:txBody>
      </p:sp>
      <p:sp>
        <p:nvSpPr>
          <p:cNvPr id="120837" name="Line 5"/>
          <p:cNvSpPr>
            <a:spLocks noChangeShapeType="1"/>
          </p:cNvSpPr>
          <p:nvPr/>
        </p:nvSpPr>
        <p:spPr bwMode="auto">
          <a:xfrm flipV="1">
            <a:off x="1968500" y="4437063"/>
            <a:ext cx="12700" cy="2039937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120838" name="Line 6"/>
          <p:cNvSpPr>
            <a:spLocks noChangeShapeType="1"/>
          </p:cNvSpPr>
          <p:nvPr/>
        </p:nvSpPr>
        <p:spPr bwMode="auto">
          <a:xfrm flipV="1">
            <a:off x="1981200" y="6477000"/>
            <a:ext cx="48768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120839" name="Rectangle 7"/>
          <p:cNvSpPr>
            <a:spLocks noChangeArrowheads="1"/>
          </p:cNvSpPr>
          <p:nvPr/>
        </p:nvSpPr>
        <p:spPr bwMode="auto">
          <a:xfrm>
            <a:off x="2901950" y="6248400"/>
            <a:ext cx="457200" cy="228600"/>
          </a:xfrm>
          <a:prstGeom prst="rect">
            <a:avLst/>
          </a:prstGeom>
          <a:solidFill>
            <a:srgbClr val="FF99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p:grpSp>
        <p:nvGrpSpPr>
          <p:cNvPr id="120846" name="Group 14"/>
          <p:cNvGrpSpPr>
            <a:grpSpLocks/>
          </p:cNvGrpSpPr>
          <p:nvPr/>
        </p:nvGrpSpPr>
        <p:grpSpPr bwMode="auto">
          <a:xfrm rot="18692603" flipV="1">
            <a:off x="1565275" y="3921125"/>
            <a:ext cx="838200" cy="768350"/>
            <a:chOff x="0" y="2104"/>
            <a:chExt cx="1128" cy="673"/>
          </a:xfrm>
        </p:grpSpPr>
        <p:sp>
          <p:nvSpPr>
            <p:cNvPr id="120842" name="Freeform 10"/>
            <p:cNvSpPr>
              <a:spLocks/>
            </p:cNvSpPr>
            <p:nvPr/>
          </p:nvSpPr>
          <p:spPr bwMode="auto">
            <a:xfrm>
              <a:off x="0" y="2104"/>
              <a:ext cx="984" cy="521"/>
            </a:xfrm>
            <a:custGeom>
              <a:avLst/>
              <a:gdLst>
                <a:gd name="T0" fmla="*/ 0 w 984"/>
                <a:gd name="T1" fmla="*/ 520 h 521"/>
                <a:gd name="T2" fmla="*/ 352 w 984"/>
                <a:gd name="T3" fmla="*/ 448 h 521"/>
                <a:gd name="T4" fmla="*/ 544 w 984"/>
                <a:gd name="T5" fmla="*/ 80 h 521"/>
                <a:gd name="T6" fmla="*/ 984 w 984"/>
                <a:gd name="T7" fmla="*/ 0 h 5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84" h="521">
                  <a:moveTo>
                    <a:pt x="0" y="520"/>
                  </a:moveTo>
                  <a:cubicBezTo>
                    <a:pt x="59" y="508"/>
                    <a:pt x="261" y="521"/>
                    <a:pt x="352" y="448"/>
                  </a:cubicBezTo>
                  <a:cubicBezTo>
                    <a:pt x="443" y="375"/>
                    <a:pt x="439" y="155"/>
                    <a:pt x="544" y="80"/>
                  </a:cubicBezTo>
                  <a:cubicBezTo>
                    <a:pt x="649" y="5"/>
                    <a:pt x="892" y="17"/>
                    <a:pt x="984" y="0"/>
                  </a:cubicBezTo>
                </a:path>
              </a:pathLst>
            </a:custGeom>
            <a:noFill/>
            <a:ln w="57150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20845" name="Freeform 13"/>
            <p:cNvSpPr>
              <a:spLocks/>
            </p:cNvSpPr>
            <p:nvPr/>
          </p:nvSpPr>
          <p:spPr bwMode="auto">
            <a:xfrm>
              <a:off x="144" y="2256"/>
              <a:ext cx="984" cy="521"/>
            </a:xfrm>
            <a:custGeom>
              <a:avLst/>
              <a:gdLst>
                <a:gd name="T0" fmla="*/ 0 w 984"/>
                <a:gd name="T1" fmla="*/ 520 h 521"/>
                <a:gd name="T2" fmla="*/ 352 w 984"/>
                <a:gd name="T3" fmla="*/ 448 h 521"/>
                <a:gd name="T4" fmla="*/ 544 w 984"/>
                <a:gd name="T5" fmla="*/ 80 h 521"/>
                <a:gd name="T6" fmla="*/ 984 w 984"/>
                <a:gd name="T7" fmla="*/ 0 h 5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84" h="521">
                  <a:moveTo>
                    <a:pt x="0" y="520"/>
                  </a:moveTo>
                  <a:cubicBezTo>
                    <a:pt x="59" y="508"/>
                    <a:pt x="261" y="521"/>
                    <a:pt x="352" y="448"/>
                  </a:cubicBezTo>
                  <a:cubicBezTo>
                    <a:pt x="443" y="375"/>
                    <a:pt x="439" y="155"/>
                    <a:pt x="544" y="80"/>
                  </a:cubicBezTo>
                  <a:cubicBezTo>
                    <a:pt x="649" y="5"/>
                    <a:pt x="892" y="17"/>
                    <a:pt x="984" y="0"/>
                  </a:cubicBezTo>
                </a:path>
              </a:pathLst>
            </a:custGeom>
            <a:noFill/>
            <a:ln w="57150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</p:grpSp>
      <p:sp>
        <p:nvSpPr>
          <p:cNvPr id="120847" name="Line 15"/>
          <p:cNvSpPr>
            <a:spLocks noChangeShapeType="1"/>
          </p:cNvSpPr>
          <p:nvPr/>
        </p:nvSpPr>
        <p:spPr bwMode="auto">
          <a:xfrm flipV="1">
            <a:off x="1981200" y="2590800"/>
            <a:ext cx="0" cy="1676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120849" name="Line 17"/>
          <p:cNvSpPr>
            <a:spLocks noChangeShapeType="1"/>
          </p:cNvSpPr>
          <p:nvPr/>
        </p:nvSpPr>
        <p:spPr bwMode="auto">
          <a:xfrm>
            <a:off x="1993900" y="6248400"/>
            <a:ext cx="908050" cy="0"/>
          </a:xfrm>
          <a:prstGeom prst="line">
            <a:avLst/>
          </a:prstGeom>
          <a:noFill/>
          <a:ln w="2857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120850" name="Text Box 18"/>
          <p:cNvSpPr txBox="1">
            <a:spLocks noChangeArrowheads="1"/>
          </p:cNvSpPr>
          <p:nvPr/>
        </p:nvSpPr>
        <p:spPr bwMode="auto">
          <a:xfrm>
            <a:off x="566738" y="6019800"/>
            <a:ext cx="12350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/>
            <a:r>
              <a:rPr lang="en-US" altLang="ja-JP" sz="2400" i="0">
                <a:ea typeface="ＭＳ Ｐゴシック" pitchFamily="50" charset="-128"/>
              </a:rPr>
              <a:t>500</a:t>
            </a:r>
            <a:r>
              <a:rPr lang="ja-JP" altLang="en-US" sz="2400" i="0">
                <a:ea typeface="ＭＳ Ｐゴシック" pitchFamily="50" charset="-128"/>
              </a:rPr>
              <a:t>円</a:t>
            </a:r>
          </a:p>
        </p:txBody>
      </p:sp>
      <p:sp>
        <p:nvSpPr>
          <p:cNvPr id="120851" name="Text Box 19"/>
          <p:cNvSpPr txBox="1">
            <a:spLocks noChangeArrowheads="1"/>
          </p:cNvSpPr>
          <p:nvPr/>
        </p:nvSpPr>
        <p:spPr bwMode="auto">
          <a:xfrm>
            <a:off x="2301875" y="5619750"/>
            <a:ext cx="1981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ja-JP" altLang="en-US" sz="2400" i="0">
                <a:ea typeface="ＭＳ Ｐゴシック" pitchFamily="50" charset="-128"/>
              </a:rPr>
              <a:t>ライトシャワー</a:t>
            </a:r>
          </a:p>
        </p:txBody>
      </p:sp>
      <p:sp>
        <p:nvSpPr>
          <p:cNvPr id="120852" name="Text Box 20"/>
          <p:cNvSpPr txBox="1">
            <a:spLocks noChangeArrowheads="1"/>
          </p:cNvSpPr>
          <p:nvPr/>
        </p:nvSpPr>
        <p:spPr bwMode="auto">
          <a:xfrm>
            <a:off x="4429125" y="2190750"/>
            <a:ext cx="1708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ja-JP" altLang="en-US" sz="2400" i="0">
                <a:ea typeface="ＭＳ Ｐゴシック" pitchFamily="50" charset="-128"/>
              </a:rPr>
              <a:t>既存の手法</a:t>
            </a:r>
          </a:p>
        </p:txBody>
      </p:sp>
      <p:grpSp>
        <p:nvGrpSpPr>
          <p:cNvPr id="120869" name="Group 37"/>
          <p:cNvGrpSpPr>
            <a:grpSpLocks/>
          </p:cNvGrpSpPr>
          <p:nvPr/>
        </p:nvGrpSpPr>
        <p:grpSpPr bwMode="auto">
          <a:xfrm>
            <a:off x="4876800" y="3841750"/>
            <a:ext cx="654050" cy="927100"/>
            <a:chOff x="2997" y="2419"/>
            <a:chExt cx="412" cy="584"/>
          </a:xfrm>
        </p:grpSpPr>
        <p:sp>
          <p:nvSpPr>
            <p:cNvPr id="120854" name="Freeform 22"/>
            <p:cNvSpPr>
              <a:spLocks/>
            </p:cNvSpPr>
            <p:nvPr/>
          </p:nvSpPr>
          <p:spPr bwMode="auto">
            <a:xfrm rot="18692603" flipV="1">
              <a:off x="2991" y="2585"/>
              <a:ext cx="461" cy="375"/>
            </a:xfrm>
            <a:custGeom>
              <a:avLst/>
              <a:gdLst>
                <a:gd name="T0" fmla="*/ 0 w 984"/>
                <a:gd name="T1" fmla="*/ 520 h 521"/>
                <a:gd name="T2" fmla="*/ 352 w 984"/>
                <a:gd name="T3" fmla="*/ 448 h 521"/>
                <a:gd name="T4" fmla="*/ 544 w 984"/>
                <a:gd name="T5" fmla="*/ 80 h 521"/>
                <a:gd name="T6" fmla="*/ 984 w 984"/>
                <a:gd name="T7" fmla="*/ 0 h 5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84" h="521">
                  <a:moveTo>
                    <a:pt x="0" y="520"/>
                  </a:moveTo>
                  <a:cubicBezTo>
                    <a:pt x="59" y="508"/>
                    <a:pt x="261" y="521"/>
                    <a:pt x="352" y="448"/>
                  </a:cubicBezTo>
                  <a:cubicBezTo>
                    <a:pt x="443" y="375"/>
                    <a:pt x="439" y="155"/>
                    <a:pt x="544" y="80"/>
                  </a:cubicBezTo>
                  <a:cubicBezTo>
                    <a:pt x="649" y="5"/>
                    <a:pt x="892" y="17"/>
                    <a:pt x="984" y="0"/>
                  </a:cubicBezTo>
                </a:path>
              </a:pathLst>
            </a:custGeom>
            <a:noFill/>
            <a:ln w="57150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20855" name="Freeform 23"/>
            <p:cNvSpPr>
              <a:spLocks/>
            </p:cNvSpPr>
            <p:nvPr/>
          </p:nvSpPr>
          <p:spPr bwMode="auto">
            <a:xfrm rot="18692603" flipV="1">
              <a:off x="2954" y="2462"/>
              <a:ext cx="461" cy="375"/>
            </a:xfrm>
            <a:custGeom>
              <a:avLst/>
              <a:gdLst>
                <a:gd name="T0" fmla="*/ 0 w 984"/>
                <a:gd name="T1" fmla="*/ 520 h 521"/>
                <a:gd name="T2" fmla="*/ 352 w 984"/>
                <a:gd name="T3" fmla="*/ 448 h 521"/>
                <a:gd name="T4" fmla="*/ 544 w 984"/>
                <a:gd name="T5" fmla="*/ 80 h 521"/>
                <a:gd name="T6" fmla="*/ 984 w 984"/>
                <a:gd name="T7" fmla="*/ 0 h 5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84" h="521">
                  <a:moveTo>
                    <a:pt x="0" y="520"/>
                  </a:moveTo>
                  <a:cubicBezTo>
                    <a:pt x="59" y="508"/>
                    <a:pt x="261" y="521"/>
                    <a:pt x="352" y="448"/>
                  </a:cubicBezTo>
                  <a:cubicBezTo>
                    <a:pt x="443" y="375"/>
                    <a:pt x="439" y="155"/>
                    <a:pt x="544" y="80"/>
                  </a:cubicBezTo>
                  <a:cubicBezTo>
                    <a:pt x="649" y="5"/>
                    <a:pt x="892" y="17"/>
                    <a:pt x="984" y="0"/>
                  </a:cubicBezTo>
                </a:path>
              </a:pathLst>
            </a:custGeom>
            <a:noFill/>
            <a:ln w="57150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</p:grpSp>
      <p:sp>
        <p:nvSpPr>
          <p:cNvPr id="120856" name="Line 24"/>
          <p:cNvSpPr>
            <a:spLocks noChangeShapeType="1"/>
          </p:cNvSpPr>
          <p:nvPr/>
        </p:nvSpPr>
        <p:spPr bwMode="auto">
          <a:xfrm>
            <a:off x="1981200" y="2895600"/>
            <a:ext cx="3392488" cy="0"/>
          </a:xfrm>
          <a:prstGeom prst="line">
            <a:avLst/>
          </a:prstGeom>
          <a:noFill/>
          <a:ln w="2857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120857" name="Text Box 25"/>
          <p:cNvSpPr txBox="1">
            <a:spLocks noChangeArrowheads="1"/>
          </p:cNvSpPr>
          <p:nvPr/>
        </p:nvSpPr>
        <p:spPr bwMode="auto">
          <a:xfrm>
            <a:off x="307975" y="2647950"/>
            <a:ext cx="16525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ja-JP" altLang="en-US" sz="2400" i="0">
                <a:ea typeface="ＭＳ Ｐゴシック" pitchFamily="50" charset="-128"/>
              </a:rPr>
              <a:t>だいぶ高い</a:t>
            </a:r>
          </a:p>
        </p:txBody>
      </p:sp>
      <p:pic>
        <p:nvPicPr>
          <p:cNvPr id="120859" name="Picture 27" descr="4012whiteumbrell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9063" y="4267200"/>
            <a:ext cx="1331912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0862" name="Picture 3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4063" y="2889250"/>
            <a:ext cx="3005137" cy="2146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b="0">
                <a:ea typeface="ＭＳ Ｐゴシック" pitchFamily="50" charset="-128"/>
              </a:rPr>
              <a:t>結果</a:t>
            </a:r>
          </a:p>
        </p:txBody>
      </p:sp>
      <p:sp>
        <p:nvSpPr>
          <p:cNvPr id="66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>
                <a:ea typeface="ＭＳ Ｐゴシック" pitchFamily="50" charset="-128"/>
              </a:rPr>
              <a:t>合成映像</a:t>
            </a:r>
          </a:p>
        </p:txBody>
      </p:sp>
      <p:pic>
        <p:nvPicPr>
          <p:cNvPr id="66564" name="Picture 4" descr="スライド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3814"/>
          <a:stretch>
            <a:fillRect/>
          </a:stretch>
        </p:blipFill>
        <p:spPr bwMode="auto">
          <a:xfrm>
            <a:off x="427038" y="2741613"/>
            <a:ext cx="8245475" cy="1619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b="0">
                <a:ea typeface="ＭＳ Ｐゴシック" pitchFamily="50" charset="-128"/>
              </a:rPr>
              <a:t>利点</a:t>
            </a:r>
          </a:p>
        </p:txBody>
      </p:sp>
      <p:sp>
        <p:nvSpPr>
          <p:cNvPr id="147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>
                <a:ea typeface="ＭＳ Ｐゴシック" pitchFamily="50" charset="-128"/>
              </a:rPr>
              <a:t>キラキラした物体</a:t>
            </a:r>
          </a:p>
        </p:txBody>
      </p:sp>
      <p:pic>
        <p:nvPicPr>
          <p:cNvPr id="147472" name="Picture 16" descr="スライド1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59" t="22165" r="15160" b="18727"/>
          <a:stretch>
            <a:fillRect/>
          </a:stretch>
        </p:blipFill>
        <p:spPr bwMode="auto">
          <a:xfrm>
            <a:off x="1524000" y="2439988"/>
            <a:ext cx="3103563" cy="1958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7473" name="Text Box 17"/>
          <p:cNvSpPr txBox="1">
            <a:spLocks noChangeArrowheads="1"/>
          </p:cNvSpPr>
          <p:nvPr/>
        </p:nvSpPr>
        <p:spPr bwMode="auto">
          <a:xfrm>
            <a:off x="152400" y="3790950"/>
            <a:ext cx="1098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ja-JP" altLang="en-US" sz="2400" i="0">
                <a:ea typeface="ＭＳ Ｐゴシック" pitchFamily="50" charset="-128"/>
              </a:rPr>
              <a:t>離散的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b="0">
                <a:ea typeface="ＭＳ Ｐゴシック" pitchFamily="50" charset="-128"/>
              </a:rPr>
              <a:t>利点</a:t>
            </a:r>
            <a:endParaRPr lang="en-US" altLang="ja-JP" b="0">
              <a:ea typeface="ＭＳ Ｐゴシック" pitchFamily="50" charset="-128"/>
            </a:endParaRPr>
          </a:p>
        </p:txBody>
      </p:sp>
      <p:sp>
        <p:nvSpPr>
          <p:cNvPr id="2007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>
                <a:ea typeface="ＭＳ Ｐゴシック" pitchFamily="50" charset="-128"/>
              </a:rPr>
              <a:t>キラキラした物体</a:t>
            </a:r>
          </a:p>
        </p:txBody>
      </p:sp>
      <p:pic>
        <p:nvPicPr>
          <p:cNvPr id="20070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2514600"/>
            <a:ext cx="2590800" cy="1722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0709" name="AutoShape 5"/>
          <p:cNvSpPr>
            <a:spLocks noChangeArrowheads="1"/>
          </p:cNvSpPr>
          <p:nvPr/>
        </p:nvSpPr>
        <p:spPr bwMode="auto">
          <a:xfrm>
            <a:off x="4876800" y="3048000"/>
            <a:ext cx="762000" cy="762000"/>
          </a:xfrm>
          <a:prstGeom prst="rightArrow">
            <a:avLst>
              <a:gd name="adj1" fmla="val 50000"/>
              <a:gd name="adj2" fmla="val 2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p:pic>
        <p:nvPicPr>
          <p:cNvPr id="200711" name="Picture 7" descr="スライド1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59" t="22165" r="15160" b="18727"/>
          <a:stretch>
            <a:fillRect/>
          </a:stretch>
        </p:blipFill>
        <p:spPr bwMode="auto">
          <a:xfrm>
            <a:off x="1524000" y="2439988"/>
            <a:ext cx="3103563" cy="1958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0712" name="Text Box 8"/>
          <p:cNvSpPr txBox="1">
            <a:spLocks noChangeArrowheads="1"/>
          </p:cNvSpPr>
          <p:nvPr/>
        </p:nvSpPr>
        <p:spPr bwMode="auto">
          <a:xfrm>
            <a:off x="152400" y="3790950"/>
            <a:ext cx="1098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ja-JP" altLang="en-US" sz="2400" i="0">
                <a:ea typeface="ＭＳ Ｐゴシック" pitchFamily="50" charset="-128"/>
              </a:rPr>
              <a:t>離散的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962" name="Picture 2" descr="スライド1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59" t="22165" r="15160" b="18727"/>
          <a:stretch>
            <a:fillRect/>
          </a:stretch>
        </p:blipFill>
        <p:spPr bwMode="auto">
          <a:xfrm>
            <a:off x="1524000" y="2439988"/>
            <a:ext cx="3103563" cy="1958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8963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b="0">
                <a:ea typeface="ＭＳ Ｐゴシック" pitchFamily="50" charset="-128"/>
              </a:rPr>
              <a:t>利点</a:t>
            </a:r>
            <a:endParaRPr lang="en-US" altLang="ja-JP" b="0">
              <a:ea typeface="ＭＳ Ｐゴシック" pitchFamily="50" charset="-128"/>
            </a:endParaRPr>
          </a:p>
        </p:txBody>
      </p:sp>
      <p:sp>
        <p:nvSpPr>
          <p:cNvPr id="168964" name="Rectangle 4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>
                <a:ea typeface="ＭＳ Ｐゴシック" pitchFamily="50" charset="-128"/>
              </a:rPr>
              <a:t>キラキラした物体</a:t>
            </a:r>
          </a:p>
        </p:txBody>
      </p:sp>
      <p:pic>
        <p:nvPicPr>
          <p:cNvPr id="168966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2514600"/>
            <a:ext cx="2590800" cy="1722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8967" name="AutoShape 7"/>
          <p:cNvSpPr>
            <a:spLocks noChangeArrowheads="1"/>
          </p:cNvSpPr>
          <p:nvPr/>
        </p:nvSpPr>
        <p:spPr bwMode="auto">
          <a:xfrm>
            <a:off x="4876800" y="3048000"/>
            <a:ext cx="762000" cy="762000"/>
          </a:xfrm>
          <a:prstGeom prst="rightArrow">
            <a:avLst>
              <a:gd name="adj1" fmla="val 50000"/>
              <a:gd name="adj2" fmla="val 2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168969" name="Text Box 9"/>
          <p:cNvSpPr txBox="1">
            <a:spLocks noChangeArrowheads="1"/>
          </p:cNvSpPr>
          <p:nvPr/>
        </p:nvSpPr>
        <p:spPr bwMode="auto">
          <a:xfrm>
            <a:off x="152400" y="3790950"/>
            <a:ext cx="1098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ja-JP" altLang="en-US" sz="2400" i="0">
                <a:ea typeface="ＭＳ Ｐゴシック" pitchFamily="50" charset="-128"/>
              </a:rPr>
              <a:t>離散的</a:t>
            </a:r>
          </a:p>
        </p:txBody>
      </p:sp>
      <p:sp>
        <p:nvSpPr>
          <p:cNvPr id="168970" name="Text Box 10"/>
          <p:cNvSpPr txBox="1">
            <a:spLocks noChangeArrowheads="1"/>
          </p:cNvSpPr>
          <p:nvPr/>
        </p:nvSpPr>
        <p:spPr bwMode="auto">
          <a:xfrm>
            <a:off x="152400" y="6221413"/>
            <a:ext cx="1098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ja-JP" altLang="en-US" sz="2400" i="0">
                <a:ea typeface="ＭＳ Ｐゴシック" pitchFamily="50" charset="-128"/>
              </a:rPr>
              <a:t>連続的</a:t>
            </a:r>
          </a:p>
        </p:txBody>
      </p:sp>
      <p:pic>
        <p:nvPicPr>
          <p:cNvPr id="168971" name="Picture 11" descr="スライド2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29" r="6535"/>
          <a:stretch>
            <a:fillRect/>
          </a:stretch>
        </p:blipFill>
        <p:spPr bwMode="auto">
          <a:xfrm>
            <a:off x="2230438" y="4802188"/>
            <a:ext cx="2112962" cy="1979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754" name="Picture 2" descr="スライド1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59" t="22165" r="15160" b="18727"/>
          <a:stretch>
            <a:fillRect/>
          </a:stretch>
        </p:blipFill>
        <p:spPr bwMode="auto">
          <a:xfrm>
            <a:off x="1524000" y="2439988"/>
            <a:ext cx="3103563" cy="1958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2755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b="0">
                <a:ea typeface="ＭＳ Ｐゴシック" pitchFamily="50" charset="-128"/>
              </a:rPr>
              <a:t>利点</a:t>
            </a:r>
            <a:endParaRPr lang="en-US" altLang="ja-JP" b="0">
              <a:ea typeface="ＭＳ Ｐゴシック" pitchFamily="50" charset="-128"/>
            </a:endParaRPr>
          </a:p>
        </p:txBody>
      </p:sp>
      <p:sp>
        <p:nvSpPr>
          <p:cNvPr id="202756" name="Rectangle 4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>
                <a:ea typeface="ＭＳ Ｐゴシック" pitchFamily="50" charset="-128"/>
              </a:rPr>
              <a:t>キラキラした物体</a:t>
            </a:r>
          </a:p>
        </p:txBody>
      </p:sp>
      <p:pic>
        <p:nvPicPr>
          <p:cNvPr id="202757" name="Picture 5" descr="スライド1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20" t="4689" r="59908" b="76930"/>
          <a:stretch>
            <a:fillRect/>
          </a:stretch>
        </p:blipFill>
        <p:spPr bwMode="auto">
          <a:xfrm>
            <a:off x="6372225" y="4460875"/>
            <a:ext cx="2238375" cy="2397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2758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2514600"/>
            <a:ext cx="2590800" cy="1722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2759" name="AutoShape 7"/>
          <p:cNvSpPr>
            <a:spLocks noChangeArrowheads="1"/>
          </p:cNvSpPr>
          <p:nvPr/>
        </p:nvSpPr>
        <p:spPr bwMode="auto">
          <a:xfrm>
            <a:off x="4876800" y="3048000"/>
            <a:ext cx="762000" cy="762000"/>
          </a:xfrm>
          <a:prstGeom prst="rightArrow">
            <a:avLst>
              <a:gd name="adj1" fmla="val 50000"/>
              <a:gd name="adj2" fmla="val 2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202760" name="AutoShape 8"/>
          <p:cNvSpPr>
            <a:spLocks noChangeArrowheads="1"/>
          </p:cNvSpPr>
          <p:nvPr/>
        </p:nvSpPr>
        <p:spPr bwMode="auto">
          <a:xfrm>
            <a:off x="4876800" y="5410200"/>
            <a:ext cx="762000" cy="762000"/>
          </a:xfrm>
          <a:prstGeom prst="rightArrow">
            <a:avLst>
              <a:gd name="adj1" fmla="val 50000"/>
              <a:gd name="adj2" fmla="val 2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p:pic>
        <p:nvPicPr>
          <p:cNvPr id="202763" name="Picture 11" descr="スライド20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29" r="6535"/>
          <a:stretch>
            <a:fillRect/>
          </a:stretch>
        </p:blipFill>
        <p:spPr bwMode="auto">
          <a:xfrm>
            <a:off x="2230438" y="4802188"/>
            <a:ext cx="2112962" cy="1979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2764" name="Text Box 12"/>
          <p:cNvSpPr txBox="1">
            <a:spLocks noChangeArrowheads="1"/>
          </p:cNvSpPr>
          <p:nvPr/>
        </p:nvSpPr>
        <p:spPr bwMode="auto">
          <a:xfrm>
            <a:off x="152400" y="3790950"/>
            <a:ext cx="1098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ja-JP" altLang="en-US" sz="2400" i="0">
                <a:ea typeface="ＭＳ Ｐゴシック" pitchFamily="50" charset="-128"/>
              </a:rPr>
              <a:t>離散的</a:t>
            </a:r>
          </a:p>
        </p:txBody>
      </p:sp>
      <p:sp>
        <p:nvSpPr>
          <p:cNvPr id="202765" name="Text Box 13"/>
          <p:cNvSpPr txBox="1">
            <a:spLocks noChangeArrowheads="1"/>
          </p:cNvSpPr>
          <p:nvPr/>
        </p:nvSpPr>
        <p:spPr bwMode="auto">
          <a:xfrm>
            <a:off x="152400" y="6221413"/>
            <a:ext cx="1098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ja-JP" altLang="en-US" sz="2400" i="0">
                <a:ea typeface="ＭＳ Ｐゴシック" pitchFamily="50" charset="-128"/>
              </a:rPr>
              <a:t>連続的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b="0">
                <a:ea typeface="ＭＳ Ｐゴシック" pitchFamily="50" charset="-128"/>
              </a:rPr>
              <a:t>応用</a:t>
            </a:r>
          </a:p>
        </p:txBody>
      </p:sp>
      <p:sp>
        <p:nvSpPr>
          <p:cNvPr id="1771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>
                <a:ea typeface="ＭＳ Ｐゴシック" pitchFamily="50" charset="-128"/>
              </a:rPr>
              <a:t>教育</a:t>
            </a:r>
          </a:p>
          <a:p>
            <a:pPr lvl="1"/>
            <a:r>
              <a:rPr lang="ja-JP" altLang="en-US">
                <a:ea typeface="ＭＳ Ｐゴシック" pitchFamily="50" charset="-128"/>
              </a:rPr>
              <a:t>メディア科学を学ぶ学生さん</a:t>
            </a:r>
          </a:p>
          <a:p>
            <a:pPr lvl="1"/>
            <a:r>
              <a:rPr lang="ja-JP" altLang="en-US">
                <a:ea typeface="ＭＳ Ｐゴシック" pitchFamily="50" charset="-128"/>
              </a:rPr>
              <a:t>映像制作を学ぶ学生さん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b="0">
                <a:ea typeface="ＭＳ Ｐゴシック" pitchFamily="50" charset="-128"/>
              </a:rPr>
              <a:t>応用</a:t>
            </a:r>
            <a:endParaRPr lang="en-US" altLang="ja-JP" b="0">
              <a:ea typeface="ＭＳ Ｐゴシック" pitchFamily="50" charset="-128"/>
            </a:endParaRPr>
          </a:p>
        </p:txBody>
      </p:sp>
      <p:sp>
        <p:nvSpPr>
          <p:cNvPr id="1228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>
                <a:ea typeface="ＭＳ Ｐゴシック" pitchFamily="50" charset="-128"/>
              </a:rPr>
              <a:t>教育</a:t>
            </a:r>
          </a:p>
          <a:p>
            <a:pPr lvl="1"/>
            <a:r>
              <a:rPr lang="ja-JP" altLang="en-US">
                <a:ea typeface="ＭＳ Ｐゴシック" pitchFamily="50" charset="-128"/>
              </a:rPr>
              <a:t>メディア科学を学ぶ学生さん</a:t>
            </a:r>
          </a:p>
          <a:p>
            <a:pPr lvl="1"/>
            <a:r>
              <a:rPr lang="ja-JP" altLang="en-US">
                <a:ea typeface="ＭＳ Ｐゴシック" pitchFamily="50" charset="-128"/>
              </a:rPr>
              <a:t>映像制作を学ぶ学生さん</a:t>
            </a:r>
          </a:p>
          <a:p>
            <a:r>
              <a:rPr lang="ja-JP" altLang="en-US">
                <a:ea typeface="ＭＳ Ｐゴシック" pitchFamily="50" charset="-128"/>
              </a:rPr>
              <a:t>低予算映像制作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b="0">
                <a:ea typeface="ＭＳ Ｐゴシック" pitchFamily="50" charset="-128"/>
              </a:rPr>
              <a:t>応用</a:t>
            </a:r>
            <a:endParaRPr lang="en-US" altLang="ja-JP" b="0">
              <a:ea typeface="ＭＳ Ｐゴシック" pitchFamily="50" charset="-128"/>
            </a:endParaRPr>
          </a:p>
        </p:txBody>
      </p:sp>
      <p:sp>
        <p:nvSpPr>
          <p:cNvPr id="1751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>
                <a:ea typeface="ＭＳ Ｐゴシック" pitchFamily="50" charset="-128"/>
              </a:rPr>
              <a:t>教育</a:t>
            </a:r>
          </a:p>
          <a:p>
            <a:pPr lvl="1"/>
            <a:r>
              <a:rPr lang="ja-JP" altLang="en-US">
                <a:ea typeface="ＭＳ Ｐゴシック" pitchFamily="50" charset="-128"/>
              </a:rPr>
              <a:t>メディア科学を学ぶ学生さん</a:t>
            </a:r>
          </a:p>
          <a:p>
            <a:pPr lvl="1"/>
            <a:r>
              <a:rPr lang="ja-JP" altLang="en-US">
                <a:ea typeface="ＭＳ Ｐゴシック" pitchFamily="50" charset="-128"/>
              </a:rPr>
              <a:t>映像制作を学ぶ学生さん</a:t>
            </a:r>
          </a:p>
          <a:p>
            <a:r>
              <a:rPr lang="ja-JP" altLang="en-US">
                <a:ea typeface="ＭＳ Ｐゴシック" pitchFamily="50" charset="-128"/>
              </a:rPr>
              <a:t>低予算映像制作</a:t>
            </a:r>
          </a:p>
          <a:p>
            <a:r>
              <a:rPr lang="ja-JP" altLang="en-US">
                <a:ea typeface="ＭＳ Ｐゴシック" pitchFamily="50" charset="-128"/>
              </a:rPr>
              <a:t>エンタテイメント</a:t>
            </a:r>
          </a:p>
          <a:p>
            <a:pPr lvl="1"/>
            <a:r>
              <a:rPr lang="ja-JP" altLang="en-US">
                <a:ea typeface="ＭＳ Ｐゴシック" pitchFamily="50" charset="-128"/>
              </a:rPr>
              <a:t>プリクラ</a:t>
            </a:r>
          </a:p>
        </p:txBody>
      </p:sp>
      <p:pic>
        <p:nvPicPr>
          <p:cNvPr id="175109" name="Picture 5" descr="Photoautomat_1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256" r="18605" b="6976"/>
          <a:stretch>
            <a:fillRect/>
          </a:stretch>
        </p:blipFill>
        <p:spPr bwMode="auto">
          <a:xfrm>
            <a:off x="4787900" y="4495800"/>
            <a:ext cx="1866900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5111" name="Picture 7" descr="PhotoBoothStri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2" t="2000" r="1750" b="74557"/>
          <a:stretch>
            <a:fillRect/>
          </a:stretch>
        </p:blipFill>
        <p:spPr bwMode="auto">
          <a:xfrm>
            <a:off x="6953250" y="4495800"/>
            <a:ext cx="1754188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b="0">
                <a:ea typeface="ＭＳ Ｐゴシック" pitchFamily="50" charset="-128"/>
              </a:rPr>
              <a:t>まとめ</a:t>
            </a:r>
          </a:p>
        </p:txBody>
      </p:sp>
      <p:sp>
        <p:nvSpPr>
          <p:cNvPr id="716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>
                <a:ea typeface="ＭＳ Ｐゴシック" pitchFamily="50" charset="-128"/>
              </a:rPr>
              <a:t>ライトシャワー</a:t>
            </a:r>
          </a:p>
          <a:p>
            <a:pPr lvl="1"/>
            <a:r>
              <a:rPr lang="ja-JP" altLang="en-US">
                <a:ea typeface="ＭＳ Ｐゴシック" pitchFamily="50" charset="-128"/>
              </a:rPr>
              <a:t>安価なライトステージシステム</a:t>
            </a:r>
          </a:p>
          <a:p>
            <a:pPr lvl="1"/>
            <a:r>
              <a:rPr lang="ja-JP" altLang="en-US">
                <a:ea typeface="ＭＳ Ｐゴシック" pitchFamily="50" charset="-128"/>
              </a:rPr>
              <a:t>白い傘</a:t>
            </a:r>
          </a:p>
          <a:p>
            <a:pPr lvl="1"/>
            <a:r>
              <a:rPr lang="ja-JP" altLang="en-US">
                <a:ea typeface="ＭＳ Ｐゴシック" pitchFamily="50" charset="-128"/>
              </a:rPr>
              <a:t>プロジェクタ</a:t>
            </a:r>
          </a:p>
          <a:p>
            <a:pPr lvl="1"/>
            <a:r>
              <a:rPr lang="en-US" altLang="ja-JP">
                <a:ea typeface="ＭＳ Ｐゴシック" pitchFamily="50" charset="-128"/>
              </a:rPr>
              <a:t>27</a:t>
            </a:r>
            <a:r>
              <a:rPr lang="ja-JP" altLang="en-US">
                <a:ea typeface="ＭＳ Ｐゴシック" pitchFamily="50" charset="-128"/>
              </a:rPr>
              <a:t>分で組み立て可能</a:t>
            </a:r>
          </a:p>
          <a:p>
            <a:pPr lvl="1"/>
            <a:endParaRPr lang="en-US" altLang="ja-JP" sz="1000">
              <a:ea typeface="ＭＳ Ｐゴシック" pitchFamily="50" charset="-128"/>
            </a:endParaRPr>
          </a:p>
          <a:p>
            <a:r>
              <a:rPr lang="ja-JP" altLang="en-US">
                <a:ea typeface="ＭＳ Ｐゴシック" pitchFamily="50" charset="-128"/>
              </a:rPr>
              <a:t>顔の照明効果を作る</a:t>
            </a:r>
          </a:p>
          <a:p>
            <a:pPr lvl="1"/>
            <a:r>
              <a:rPr lang="ja-JP" altLang="en-US">
                <a:ea typeface="ＭＳ Ｐゴシック" pitchFamily="50" charset="-128"/>
              </a:rPr>
              <a:t>キラキラした物体</a:t>
            </a:r>
          </a:p>
        </p:txBody>
      </p:sp>
      <p:pic>
        <p:nvPicPr>
          <p:cNvPr id="71684" name="Picture 4" descr="4012whiteumbrell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8463" y="1962150"/>
            <a:ext cx="2166937" cy="2228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685" name="Picture 5" descr="スライド1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71" t="4672" r="55991" b="76912"/>
          <a:stretch>
            <a:fillRect/>
          </a:stretch>
        </p:blipFill>
        <p:spPr bwMode="auto">
          <a:xfrm>
            <a:off x="5562600" y="4562475"/>
            <a:ext cx="3352800" cy="2233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b="0">
                <a:ea typeface="ＭＳ Ｐゴシック" pitchFamily="50" charset="-128"/>
              </a:rPr>
              <a:t>既存の手法</a:t>
            </a:r>
          </a:p>
        </p:txBody>
      </p:sp>
      <p:sp>
        <p:nvSpPr>
          <p:cNvPr id="808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676400"/>
            <a:ext cx="8686800" cy="4830763"/>
          </a:xfrm>
        </p:spPr>
        <p:txBody>
          <a:bodyPr/>
          <a:lstStyle/>
          <a:p>
            <a:r>
              <a:rPr lang="ja-JP" altLang="en-US" sz="2800">
                <a:ea typeface="ＭＳ Ｐゴシック" pitchFamily="50" charset="-128"/>
              </a:rPr>
              <a:t>俳優の周りに仮想的な環境光を作ることのできる</a:t>
            </a:r>
            <a:br>
              <a:rPr lang="ja-JP" altLang="en-US" sz="2800">
                <a:ea typeface="ＭＳ Ｐゴシック" pitchFamily="50" charset="-128"/>
              </a:rPr>
            </a:br>
            <a:r>
              <a:rPr lang="ja-JP" altLang="en-US" sz="2800">
                <a:ea typeface="ＭＳ Ｐゴシック" pitchFamily="50" charset="-128"/>
              </a:rPr>
              <a:t>ライトステージ </a:t>
            </a:r>
            <a:r>
              <a:rPr lang="en-US" altLang="ja-JP" sz="2800">
                <a:ea typeface="ＭＳ Ｐゴシック" pitchFamily="50" charset="-128"/>
              </a:rPr>
              <a:t>[Debevec et al., 2002]</a:t>
            </a:r>
            <a:endParaRPr lang="ja-JP" altLang="en-US" sz="2800">
              <a:ea typeface="ＭＳ Ｐゴシック" pitchFamily="50" charset="-128"/>
            </a:endParaRPr>
          </a:p>
        </p:txBody>
      </p:sp>
      <p:pic>
        <p:nvPicPr>
          <p:cNvPr id="8090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88" y="3705225"/>
            <a:ext cx="4211637" cy="3008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b="0">
                <a:ea typeface="ＭＳ Ｐゴシック" pitchFamily="50" charset="-128"/>
              </a:rPr>
              <a:t>今後の発展</a:t>
            </a:r>
          </a:p>
        </p:txBody>
      </p:sp>
      <p:sp>
        <p:nvSpPr>
          <p:cNvPr id="737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>
                <a:ea typeface="ＭＳ Ｐゴシック" pitchFamily="50" charset="-128"/>
              </a:rPr>
              <a:t>全周囲を覆う</a:t>
            </a:r>
          </a:p>
        </p:txBody>
      </p:sp>
      <p:pic>
        <p:nvPicPr>
          <p:cNvPr id="73732" name="Picture 4" descr="スライド2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998" b="20998"/>
          <a:stretch>
            <a:fillRect/>
          </a:stretch>
        </p:blipFill>
        <p:spPr bwMode="auto">
          <a:xfrm>
            <a:off x="915988" y="3070225"/>
            <a:ext cx="7313612" cy="3178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3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b="0">
                <a:ea typeface="ＭＳ Ｐゴシック" pitchFamily="50" charset="-128"/>
              </a:rPr>
              <a:t>今後の発展</a:t>
            </a:r>
            <a:endParaRPr lang="en-US" altLang="ja-JP" b="0">
              <a:ea typeface="ＭＳ Ｐゴシック" pitchFamily="50" charset="-128"/>
            </a:endParaRPr>
          </a:p>
        </p:txBody>
      </p:sp>
      <p:sp>
        <p:nvSpPr>
          <p:cNvPr id="228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>
                <a:ea typeface="ＭＳ Ｐゴシック" pitchFamily="50" charset="-128"/>
              </a:rPr>
              <a:t>全周囲を覆う</a:t>
            </a:r>
          </a:p>
        </p:txBody>
      </p:sp>
      <p:pic>
        <p:nvPicPr>
          <p:cNvPr id="228357" name="Picture 5" descr="スライド2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998" b="20998"/>
          <a:stretch>
            <a:fillRect/>
          </a:stretch>
        </p:blipFill>
        <p:spPr bwMode="auto">
          <a:xfrm>
            <a:off x="914400" y="3067050"/>
            <a:ext cx="7313613" cy="318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b="0">
                <a:ea typeface="ＭＳ Ｐゴシック" pitchFamily="50" charset="-128"/>
              </a:rPr>
              <a:t>今後の発展</a:t>
            </a:r>
            <a:endParaRPr lang="en-US" altLang="ja-JP" b="0">
              <a:ea typeface="ＭＳ Ｐゴシック" pitchFamily="50" charset="-128"/>
            </a:endParaRPr>
          </a:p>
        </p:txBody>
      </p:sp>
      <p:sp>
        <p:nvSpPr>
          <p:cNvPr id="2263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>
                <a:ea typeface="ＭＳ Ｐゴシック" pitchFamily="50" charset="-128"/>
              </a:rPr>
              <a:t>全周囲を覆う</a:t>
            </a:r>
          </a:p>
          <a:p>
            <a:r>
              <a:rPr lang="ja-JP" altLang="en-US">
                <a:ea typeface="ＭＳ Ｐゴシック" pitchFamily="50" charset="-128"/>
              </a:rPr>
              <a:t>キャリブレーション</a:t>
            </a:r>
          </a:p>
        </p:txBody>
      </p:sp>
      <p:pic>
        <p:nvPicPr>
          <p:cNvPr id="226308" name="Picture 4" descr="4012whiteumbrell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733800"/>
            <a:ext cx="2908300" cy="2990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6309" name="Picture 5" descr="スライド2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29" r="6535"/>
          <a:stretch>
            <a:fillRect/>
          </a:stretch>
        </p:blipFill>
        <p:spPr bwMode="auto">
          <a:xfrm>
            <a:off x="5029200" y="3733800"/>
            <a:ext cx="3200400" cy="2998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2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b="0">
                <a:ea typeface="ＭＳ Ｐゴシック" pitchFamily="50" charset="-128"/>
              </a:rPr>
              <a:t>今後の発展</a:t>
            </a:r>
            <a:endParaRPr lang="en-US" altLang="ja-JP" b="0">
              <a:ea typeface="ＭＳ Ｐゴシック" pitchFamily="50" charset="-128"/>
            </a:endParaRPr>
          </a:p>
        </p:txBody>
      </p:sp>
      <p:sp>
        <p:nvSpPr>
          <p:cNvPr id="2242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>
                <a:ea typeface="ＭＳ Ｐゴシック" pitchFamily="50" charset="-128"/>
              </a:rPr>
              <a:t>全周囲を覆う</a:t>
            </a:r>
          </a:p>
          <a:p>
            <a:r>
              <a:rPr lang="ja-JP" altLang="en-US">
                <a:ea typeface="ＭＳ Ｐゴシック" pitchFamily="50" charset="-128"/>
              </a:rPr>
              <a:t>キャリブレーション</a:t>
            </a:r>
          </a:p>
          <a:p>
            <a:r>
              <a:rPr lang="ja-JP" altLang="en-US">
                <a:ea typeface="ＭＳ Ｐゴシック" pitchFamily="50" charset="-128"/>
              </a:rPr>
              <a:t>コンピュータビジョンへの応用</a:t>
            </a:r>
          </a:p>
          <a:p>
            <a:pPr lvl="1"/>
            <a:r>
              <a:rPr lang="en-US" altLang="ja-JP">
                <a:ea typeface="ＭＳ Ｐゴシック" pitchFamily="50" charset="-128"/>
              </a:rPr>
              <a:t>BRDF, BTF</a:t>
            </a:r>
            <a:r>
              <a:rPr lang="ja-JP" altLang="en-US">
                <a:ea typeface="ＭＳ Ｐゴシック" pitchFamily="50" charset="-128"/>
              </a:rPr>
              <a:t>などなどの測定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02" name="Rectangle 2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rgbClr val="000000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ja-JP" altLang="en-US" i="0">
              <a:ea typeface="ＭＳ Ｐゴシック" pitchFamily="50" charset="-128"/>
            </a:endParaRPr>
          </a:p>
        </p:txBody>
      </p:sp>
      <p:pic>
        <p:nvPicPr>
          <p:cNvPr id="230403" name="Picture 3" descr="P101019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227013"/>
            <a:ext cx="4164013" cy="3125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0404" name="Picture 4" descr="P101020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3656013"/>
            <a:ext cx="4164013" cy="3125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0405" name="Picture 5" descr="P101020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27013"/>
            <a:ext cx="4164013" cy="3125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0406" name="Picture 6" descr="P101019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3656013"/>
            <a:ext cx="4164013" cy="3125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0407" name="Text Box 7"/>
          <p:cNvSpPr txBox="1">
            <a:spLocks noChangeArrowheads="1"/>
          </p:cNvSpPr>
          <p:nvPr/>
        </p:nvSpPr>
        <p:spPr bwMode="auto">
          <a:xfrm>
            <a:off x="1295400" y="2955925"/>
            <a:ext cx="6477000" cy="1006475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ja-JP" sz="6000" b="1" i="0">
                <a:effectLst>
                  <a:outerShdw blurRad="38100" dist="38100" dir="2700000" algn="tl">
                    <a:srgbClr val="B0B1B3"/>
                  </a:outerShdw>
                </a:effectLst>
                <a:ea typeface="ＭＳ Ｐゴシック" pitchFamily="50" charset="-128"/>
              </a:rPr>
              <a:t>Thank you!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04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040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b="0">
                <a:ea typeface="ＭＳ Ｐゴシック" pitchFamily="50" charset="-128"/>
              </a:rPr>
              <a:t>既存の手法</a:t>
            </a:r>
            <a:endParaRPr lang="en-US" altLang="ja-JP" b="0">
              <a:ea typeface="ＭＳ Ｐゴシック" pitchFamily="50" charset="-128"/>
            </a:endParaRPr>
          </a:p>
        </p:txBody>
      </p:sp>
      <p:sp>
        <p:nvSpPr>
          <p:cNvPr id="788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676400"/>
            <a:ext cx="8686800" cy="4830763"/>
          </a:xfrm>
        </p:spPr>
        <p:txBody>
          <a:bodyPr/>
          <a:lstStyle/>
          <a:p>
            <a:r>
              <a:rPr lang="ja-JP" altLang="en-US" sz="2800">
                <a:ea typeface="ＭＳ Ｐゴシック" pitchFamily="50" charset="-128"/>
              </a:rPr>
              <a:t>俳優の周りに仮想的な環境光を作ることのできる</a:t>
            </a:r>
            <a:br>
              <a:rPr lang="ja-JP" altLang="en-US" sz="2800">
                <a:ea typeface="ＭＳ Ｐゴシック" pitchFamily="50" charset="-128"/>
              </a:rPr>
            </a:br>
            <a:r>
              <a:rPr lang="ja-JP" altLang="en-US" sz="2800">
                <a:ea typeface="ＭＳ Ｐゴシック" pitchFamily="50" charset="-128"/>
              </a:rPr>
              <a:t>ライトステージ </a:t>
            </a:r>
            <a:r>
              <a:rPr lang="en-US" altLang="ja-JP" sz="2800">
                <a:ea typeface="ＭＳ Ｐゴシック" pitchFamily="50" charset="-128"/>
              </a:rPr>
              <a:t>[Debevec et al., 2002]</a:t>
            </a:r>
            <a:endParaRPr lang="ja-JP" altLang="en-US" sz="2800">
              <a:ea typeface="ＭＳ Ｐゴシック" pitchFamily="50" charset="-128"/>
            </a:endParaRPr>
          </a:p>
          <a:p>
            <a:r>
              <a:rPr lang="ja-JP" altLang="en-US" sz="2800">
                <a:ea typeface="ＭＳ Ｐゴシック" pitchFamily="50" charset="-128"/>
              </a:rPr>
              <a:t>美しい合成が可能</a:t>
            </a:r>
          </a:p>
        </p:txBody>
      </p:sp>
      <p:pic>
        <p:nvPicPr>
          <p:cNvPr id="788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88" y="3705225"/>
            <a:ext cx="4211637" cy="3008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78861" name="Group 13"/>
          <p:cNvGrpSpPr>
            <a:grpSpLocks/>
          </p:cNvGrpSpPr>
          <p:nvPr/>
        </p:nvGrpSpPr>
        <p:grpSpPr bwMode="auto">
          <a:xfrm>
            <a:off x="5056188" y="3694113"/>
            <a:ext cx="3557587" cy="2995612"/>
            <a:chOff x="1266" y="753"/>
            <a:chExt cx="3750" cy="3158"/>
          </a:xfrm>
        </p:grpSpPr>
        <p:grpSp>
          <p:nvGrpSpPr>
            <p:cNvPr id="78862" name="Group 14"/>
            <p:cNvGrpSpPr>
              <a:grpSpLocks/>
            </p:cNvGrpSpPr>
            <p:nvPr/>
          </p:nvGrpSpPr>
          <p:grpSpPr bwMode="auto">
            <a:xfrm>
              <a:off x="1266" y="753"/>
              <a:ext cx="3750" cy="3158"/>
              <a:chOff x="1266" y="753"/>
              <a:chExt cx="3750" cy="3158"/>
            </a:xfrm>
          </p:grpSpPr>
          <p:pic>
            <p:nvPicPr>
              <p:cNvPr id="78863" name="Picture 15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3057"/>
              <a:stretch>
                <a:fillRect/>
              </a:stretch>
            </p:blipFill>
            <p:spPr bwMode="auto">
              <a:xfrm>
                <a:off x="2846" y="755"/>
                <a:ext cx="2170" cy="315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78864" name="Picture 16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71297"/>
              <a:stretch>
                <a:fillRect/>
              </a:stretch>
            </p:blipFill>
            <p:spPr bwMode="auto">
              <a:xfrm>
                <a:off x="1266" y="753"/>
                <a:ext cx="1686" cy="315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sp>
          <p:nvSpPr>
            <p:cNvPr id="78865" name="Rectangle 17"/>
            <p:cNvSpPr>
              <a:spLocks noChangeArrowheads="1"/>
            </p:cNvSpPr>
            <p:nvPr/>
          </p:nvSpPr>
          <p:spPr bwMode="auto">
            <a:xfrm>
              <a:off x="1907" y="2275"/>
              <a:ext cx="218" cy="133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  <p:sp>
          <p:nvSpPr>
            <p:cNvPr id="78866" name="Rectangle 18"/>
            <p:cNvSpPr>
              <a:spLocks noChangeArrowheads="1"/>
            </p:cNvSpPr>
            <p:nvPr/>
          </p:nvSpPr>
          <p:spPr bwMode="auto">
            <a:xfrm>
              <a:off x="3908" y="2275"/>
              <a:ext cx="218" cy="133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</p:grpSp>
      <p:sp>
        <p:nvSpPr>
          <p:cNvPr id="78867" name="Rectangle 19"/>
          <p:cNvSpPr>
            <a:spLocks noChangeArrowheads="1"/>
          </p:cNvSpPr>
          <p:nvPr/>
        </p:nvSpPr>
        <p:spPr bwMode="auto">
          <a:xfrm>
            <a:off x="6477000" y="3581400"/>
            <a:ext cx="263525" cy="3124200"/>
          </a:xfrm>
          <a:prstGeom prst="rect">
            <a:avLst/>
          </a:prstGeom>
          <a:solidFill>
            <a:srgbClr val="000000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78868" name="Rectangle 20"/>
          <p:cNvSpPr>
            <a:spLocks noChangeArrowheads="1"/>
          </p:cNvSpPr>
          <p:nvPr/>
        </p:nvSpPr>
        <p:spPr bwMode="auto">
          <a:xfrm>
            <a:off x="4953000" y="5118100"/>
            <a:ext cx="3886200" cy="146050"/>
          </a:xfrm>
          <a:prstGeom prst="rect">
            <a:avLst/>
          </a:prstGeom>
          <a:solidFill>
            <a:srgbClr val="000000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093" name="Group 5"/>
          <p:cNvGrpSpPr>
            <a:grpSpLocks/>
          </p:cNvGrpSpPr>
          <p:nvPr/>
        </p:nvGrpSpPr>
        <p:grpSpPr bwMode="auto">
          <a:xfrm>
            <a:off x="5056188" y="3694113"/>
            <a:ext cx="3557587" cy="2995612"/>
            <a:chOff x="1266" y="753"/>
            <a:chExt cx="3750" cy="3158"/>
          </a:xfrm>
        </p:grpSpPr>
        <p:grpSp>
          <p:nvGrpSpPr>
            <p:cNvPr id="89094" name="Group 6"/>
            <p:cNvGrpSpPr>
              <a:grpSpLocks/>
            </p:cNvGrpSpPr>
            <p:nvPr/>
          </p:nvGrpSpPr>
          <p:grpSpPr bwMode="auto">
            <a:xfrm>
              <a:off x="1266" y="753"/>
              <a:ext cx="3750" cy="3158"/>
              <a:chOff x="1266" y="753"/>
              <a:chExt cx="3750" cy="3158"/>
            </a:xfrm>
          </p:grpSpPr>
          <p:pic>
            <p:nvPicPr>
              <p:cNvPr id="89095" name="Picture 7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3057"/>
              <a:stretch>
                <a:fillRect/>
              </a:stretch>
            </p:blipFill>
            <p:spPr bwMode="auto">
              <a:xfrm>
                <a:off x="2846" y="755"/>
                <a:ext cx="2170" cy="315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89096" name="Picture 8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71297"/>
              <a:stretch>
                <a:fillRect/>
              </a:stretch>
            </p:blipFill>
            <p:spPr bwMode="auto">
              <a:xfrm>
                <a:off x="1266" y="753"/>
                <a:ext cx="1686" cy="315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sp>
          <p:nvSpPr>
            <p:cNvPr id="89097" name="Rectangle 9"/>
            <p:cNvSpPr>
              <a:spLocks noChangeArrowheads="1"/>
            </p:cNvSpPr>
            <p:nvPr/>
          </p:nvSpPr>
          <p:spPr bwMode="auto">
            <a:xfrm>
              <a:off x="1907" y="2275"/>
              <a:ext cx="218" cy="133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  <p:sp>
          <p:nvSpPr>
            <p:cNvPr id="89098" name="Rectangle 10"/>
            <p:cNvSpPr>
              <a:spLocks noChangeArrowheads="1"/>
            </p:cNvSpPr>
            <p:nvPr/>
          </p:nvSpPr>
          <p:spPr bwMode="auto">
            <a:xfrm>
              <a:off x="3908" y="2275"/>
              <a:ext cx="218" cy="133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</p:grpSp>
      <p:sp>
        <p:nvSpPr>
          <p:cNvPr id="89101" name="Rectangle 13"/>
          <p:cNvSpPr>
            <a:spLocks noChangeArrowheads="1"/>
          </p:cNvSpPr>
          <p:nvPr/>
        </p:nvSpPr>
        <p:spPr bwMode="auto">
          <a:xfrm>
            <a:off x="6477000" y="3581400"/>
            <a:ext cx="263525" cy="3124200"/>
          </a:xfrm>
          <a:prstGeom prst="rect">
            <a:avLst/>
          </a:prstGeom>
          <a:solidFill>
            <a:srgbClr val="000000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890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b="0">
                <a:ea typeface="ＭＳ Ｐゴシック" pitchFamily="50" charset="-128"/>
              </a:rPr>
              <a:t>既存の手法</a:t>
            </a:r>
            <a:endParaRPr lang="en-US" altLang="ja-JP" b="0">
              <a:ea typeface="ＭＳ Ｐゴシック" pitchFamily="50" charset="-128"/>
            </a:endParaRPr>
          </a:p>
        </p:txBody>
      </p:sp>
      <p:sp>
        <p:nvSpPr>
          <p:cNvPr id="890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676400"/>
            <a:ext cx="8415338" cy="4830763"/>
          </a:xfrm>
        </p:spPr>
        <p:txBody>
          <a:bodyPr/>
          <a:lstStyle/>
          <a:p>
            <a:r>
              <a:rPr lang="ja-JP" altLang="en-US" sz="2800">
                <a:ea typeface="ＭＳ Ｐゴシック" pitchFamily="50" charset="-128"/>
              </a:rPr>
              <a:t>俳優の周りに仮想的な環境光を作ることのできる</a:t>
            </a:r>
            <a:br>
              <a:rPr lang="ja-JP" altLang="en-US" sz="2800">
                <a:ea typeface="ＭＳ Ｐゴシック" pitchFamily="50" charset="-128"/>
              </a:rPr>
            </a:br>
            <a:r>
              <a:rPr lang="ja-JP" altLang="en-US" sz="2800">
                <a:ea typeface="ＭＳ Ｐゴシック" pitchFamily="50" charset="-128"/>
              </a:rPr>
              <a:t>ライトステージ </a:t>
            </a:r>
            <a:r>
              <a:rPr lang="en-US" altLang="ja-JP" sz="2800">
                <a:ea typeface="ＭＳ Ｐゴシック" pitchFamily="50" charset="-128"/>
              </a:rPr>
              <a:t>[Debevec et al., 2002]</a:t>
            </a:r>
            <a:endParaRPr lang="ja-JP" altLang="en-US" sz="2800">
              <a:ea typeface="ＭＳ Ｐゴシック" pitchFamily="50" charset="-128"/>
            </a:endParaRPr>
          </a:p>
          <a:p>
            <a:r>
              <a:rPr lang="ja-JP" altLang="en-US" sz="2800">
                <a:ea typeface="ＭＳ Ｐゴシック" pitchFamily="50" charset="-128"/>
              </a:rPr>
              <a:t>美しい合成が可能</a:t>
            </a:r>
          </a:p>
        </p:txBody>
      </p:sp>
      <p:pic>
        <p:nvPicPr>
          <p:cNvPr id="8909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88" y="3705225"/>
            <a:ext cx="4211637" cy="3008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9102" name="Rectangle 14"/>
          <p:cNvSpPr>
            <a:spLocks noChangeArrowheads="1"/>
          </p:cNvSpPr>
          <p:nvPr/>
        </p:nvSpPr>
        <p:spPr bwMode="auto">
          <a:xfrm>
            <a:off x="4953000" y="5118100"/>
            <a:ext cx="3886200" cy="146050"/>
          </a:xfrm>
          <a:prstGeom prst="rect">
            <a:avLst/>
          </a:prstGeom>
          <a:solidFill>
            <a:srgbClr val="000000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89099" name="Text Box 11"/>
          <p:cNvSpPr txBox="1">
            <a:spLocks noChangeArrowheads="1"/>
          </p:cNvSpPr>
          <p:nvPr/>
        </p:nvSpPr>
        <p:spPr bwMode="auto">
          <a:xfrm>
            <a:off x="0" y="4419600"/>
            <a:ext cx="9144000" cy="1433513"/>
          </a:xfrm>
          <a:prstGeom prst="rect">
            <a:avLst/>
          </a:prstGeom>
          <a:solidFill>
            <a:schemeClr val="accent1">
              <a:alpha val="60001"/>
            </a:schemeClr>
          </a:solidFill>
          <a:ln>
            <a:noFill/>
          </a:ln>
          <a:effectLst>
            <a:outerShdw dist="35921" dir="2700000" algn="ctr" rotWithShape="0">
              <a:srgbClr val="000000">
                <a:alpha val="50000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ja-JP" altLang="en-US" sz="8800" b="1" i="0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ＭＳ Ｐゴシック" pitchFamily="50" charset="-128"/>
              </a:rPr>
              <a:t>かっこいい</a:t>
            </a:r>
            <a:r>
              <a:rPr lang="en-US" altLang="ja-JP" sz="8800" b="1" i="0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ＭＳ Ｐゴシック" pitchFamily="50" charset="-128"/>
              </a:rPr>
              <a:t>!!! </a:t>
            </a:r>
            <a:r>
              <a:rPr lang="en-US" altLang="ja-JP" sz="8800" b="1" i="0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ＭＳ Ｐゴシック" pitchFamily="50" charset="-128"/>
                <a:sym typeface="Wingdings" pitchFamily="2" charset="2"/>
              </a:rPr>
              <a:t></a:t>
            </a:r>
            <a:endParaRPr lang="en-US" altLang="ja-JP" sz="8800" b="1" i="0">
              <a:solidFill>
                <a:schemeClr val="accent2"/>
              </a:solidFill>
              <a:effectLst>
                <a:outerShdw blurRad="38100" dist="38100" dir="2700000" algn="tl">
                  <a:srgbClr val="000000"/>
                </a:outerShdw>
              </a:effectLst>
              <a:ea typeface="ＭＳ Ｐゴシック" pitchFamily="50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79" name="Rectangle 7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rgbClr val="000000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ja-JP" altLang="en-US" i="0">
              <a:ea typeface="ＭＳ Ｐゴシック" pitchFamily="50" charset="-128"/>
            </a:endParaRPr>
          </a:p>
        </p:txBody>
      </p:sp>
      <p:sp>
        <p:nvSpPr>
          <p:cNvPr id="207878" name="Rectangle 6"/>
          <p:cNvSpPr>
            <a:spLocks noGrp="1" noChangeArrowheads="1"/>
          </p:cNvSpPr>
          <p:nvPr>
            <p:ph type="title"/>
          </p:nvPr>
        </p:nvSpPr>
        <p:spPr>
          <a:xfrm>
            <a:off x="436563" y="2895600"/>
            <a:ext cx="8402637" cy="1219200"/>
          </a:xfrm>
        </p:spPr>
        <p:txBody>
          <a:bodyPr/>
          <a:lstStyle/>
          <a:p>
            <a:pPr algn="ctr"/>
            <a:r>
              <a:rPr lang="ja-JP" altLang="en-US" sz="9700">
                <a:ea typeface="ＭＳ Ｐゴシック" pitchFamily="50" charset="-128"/>
              </a:rPr>
              <a:t>ところが</a:t>
            </a:r>
            <a:r>
              <a:rPr lang="en-US" altLang="ja-JP" sz="9700">
                <a:ea typeface="ＭＳ Ｐゴシック" pitchFamily="50" charset="-128"/>
              </a:rPr>
              <a:t>, …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21" name="Rectangle 5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rgbClr val="000000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ja-JP" altLang="en-US" i="0">
              <a:ea typeface="ＭＳ Ｐゴシック" pitchFamily="50" charset="-128"/>
            </a:endParaRPr>
          </a:p>
        </p:txBody>
      </p:sp>
      <p:sp>
        <p:nvSpPr>
          <p:cNvPr id="2140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371600"/>
            <a:ext cx="8415338" cy="4830763"/>
          </a:xfrm>
        </p:spPr>
        <p:txBody>
          <a:bodyPr/>
          <a:lstStyle/>
          <a:p>
            <a:pPr algn="ctr">
              <a:buFontTx/>
              <a:buNone/>
            </a:pPr>
            <a:r>
              <a:rPr lang="ja-JP" altLang="en-US" sz="12900">
                <a:solidFill>
                  <a:schemeClr val="tx1"/>
                </a:solidFill>
                <a:ea typeface="ＭＳ Ｐゴシック" pitchFamily="50" charset="-128"/>
              </a:rPr>
              <a:t>非常に </a:t>
            </a:r>
            <a:br>
              <a:rPr lang="ja-JP" altLang="en-US" sz="12900">
                <a:solidFill>
                  <a:schemeClr val="tx1"/>
                </a:solidFill>
                <a:ea typeface="ＭＳ Ｐゴシック" pitchFamily="50" charset="-128"/>
              </a:rPr>
            </a:br>
            <a:r>
              <a:rPr lang="ja-JP" altLang="en-US" sz="12900">
                <a:solidFill>
                  <a:schemeClr val="tx1"/>
                </a:solidFill>
                <a:ea typeface="ＭＳ Ｐゴシック" pitchFamily="50" charset="-128"/>
              </a:rPr>
              <a:t>高価</a:t>
            </a:r>
            <a:r>
              <a:rPr lang="en-US" altLang="ja-JP" sz="12900">
                <a:solidFill>
                  <a:schemeClr val="tx1"/>
                </a:solidFill>
                <a:ea typeface="ＭＳ Ｐゴシック" pitchFamily="50" charset="-128"/>
              </a:rPr>
              <a:t>!</a:t>
            </a:r>
          </a:p>
          <a:p>
            <a:pPr>
              <a:buFontTx/>
              <a:buNone/>
            </a:pPr>
            <a:r>
              <a:rPr lang="ja-JP" altLang="en-US" sz="2800">
                <a:solidFill>
                  <a:schemeClr val="tx1"/>
                </a:solidFill>
                <a:ea typeface="ＭＳ Ｐゴシック" pitchFamily="50" charset="-128"/>
              </a:rPr>
              <a:t>特に我々学生にとって。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b="0">
                <a:ea typeface="ＭＳ Ｐゴシック" pitchFamily="50" charset="-128"/>
              </a:rPr>
              <a:t>失敗 </a:t>
            </a:r>
            <a:r>
              <a:rPr lang="en-US" altLang="ja-JP" b="0">
                <a:ea typeface="ＭＳ Ｐゴシック" pitchFamily="50" charset="-128"/>
              </a:rPr>
              <a:t>1 – </a:t>
            </a:r>
            <a:r>
              <a:rPr lang="ja-JP" altLang="en-US" b="0">
                <a:ea typeface="ＭＳ Ｐゴシック" pitchFamily="50" charset="-128"/>
              </a:rPr>
              <a:t>液晶ディスプレイ</a:t>
            </a:r>
          </a:p>
        </p:txBody>
      </p:sp>
      <p:pic>
        <p:nvPicPr>
          <p:cNvPr id="141315" name="Picture 3" descr="display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1690688"/>
            <a:ext cx="5867400" cy="4476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ustom Design">
  <a:themeElements>
    <a:clrScheme name="Custom Design 1">
      <a:dk1>
        <a:srgbClr val="B0B1B3"/>
      </a:dk1>
      <a:lt1>
        <a:srgbClr val="FFFFFF"/>
      </a:lt1>
      <a:dk2>
        <a:srgbClr val="003082"/>
      </a:dk2>
      <a:lt2>
        <a:srgbClr val="FFFFFF"/>
      </a:lt2>
      <a:accent1>
        <a:srgbClr val="92BFEB"/>
      </a:accent1>
      <a:accent2>
        <a:srgbClr val="FDD44F"/>
      </a:accent2>
      <a:accent3>
        <a:srgbClr val="AAADC1"/>
      </a:accent3>
      <a:accent4>
        <a:srgbClr val="DADADA"/>
      </a:accent4>
      <a:accent5>
        <a:srgbClr val="C7DCF3"/>
      </a:accent5>
      <a:accent6>
        <a:srgbClr val="E5C047"/>
      </a:accent6>
      <a:hlink>
        <a:srgbClr val="A4D767"/>
      </a:hlink>
      <a:folHlink>
        <a:srgbClr val="FF897B"/>
      </a:folHlink>
    </a:clrScheme>
    <a:fontScheme name="Custom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ja-JP" sz="1800" b="0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ja-JP" sz="1800" b="0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Custom Design 1">
        <a:dk1>
          <a:srgbClr val="B0B1B3"/>
        </a:dk1>
        <a:lt1>
          <a:srgbClr val="FFFFFF"/>
        </a:lt1>
        <a:dk2>
          <a:srgbClr val="003082"/>
        </a:dk2>
        <a:lt2>
          <a:srgbClr val="FFFFFF"/>
        </a:lt2>
        <a:accent1>
          <a:srgbClr val="92BFEB"/>
        </a:accent1>
        <a:accent2>
          <a:srgbClr val="FDD44F"/>
        </a:accent2>
        <a:accent3>
          <a:srgbClr val="AAADC1"/>
        </a:accent3>
        <a:accent4>
          <a:srgbClr val="DADADA"/>
        </a:accent4>
        <a:accent5>
          <a:srgbClr val="C7DCF3"/>
        </a:accent5>
        <a:accent6>
          <a:srgbClr val="E5C047"/>
        </a:accent6>
        <a:hlink>
          <a:srgbClr val="A4D767"/>
        </a:hlink>
        <a:folHlink>
          <a:srgbClr val="FF897B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​​テーマ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​​テーマ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9121</TotalTime>
  <Words>797</Words>
  <Application>Microsoft Office PowerPoint</Application>
  <PresentationFormat>画面に合わせる (4:3)</PresentationFormat>
  <Paragraphs>206</Paragraphs>
  <Slides>44</Slides>
  <Notes>44</Notes>
  <HiddenSlides>0</HiddenSlides>
  <MMClips>3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44</vt:i4>
      </vt:variant>
    </vt:vector>
  </HeadingPairs>
  <TitlesOfParts>
    <vt:vector size="48" baseType="lpstr">
      <vt:lpstr>Arial</vt:lpstr>
      <vt:lpstr>Wingdings</vt:lpstr>
      <vt:lpstr>ＭＳ Ｐゴシック</vt:lpstr>
      <vt:lpstr>Custom Design</vt:lpstr>
      <vt:lpstr>ライトシャワー： 傘とプロジェクタで作る 安価な照明装置 </vt:lpstr>
      <vt:lpstr>背景</vt:lpstr>
      <vt:lpstr>背景</vt:lpstr>
      <vt:lpstr>既存の手法</vt:lpstr>
      <vt:lpstr>既存の手法</vt:lpstr>
      <vt:lpstr>既存の手法</vt:lpstr>
      <vt:lpstr>ところが, …</vt:lpstr>
      <vt:lpstr>PowerPoint プレゼンテーション</vt:lpstr>
      <vt:lpstr>失敗 1 – 液晶ディスプレイ</vt:lpstr>
      <vt:lpstr>失敗 1 – 液晶ディスプレイ</vt:lpstr>
      <vt:lpstr>失敗 2 – プロジェクタを直接当てる</vt:lpstr>
      <vt:lpstr>失敗 2 – プロジェクタを直接当てる</vt:lpstr>
      <vt:lpstr>失敗 2 – プロジェクタを直接当てる</vt:lpstr>
      <vt:lpstr>提案手法</vt:lpstr>
      <vt:lpstr>提案手法</vt:lpstr>
      <vt:lpstr>原理</vt:lpstr>
      <vt:lpstr>原理</vt:lpstr>
      <vt:lpstr>提案手法</vt:lpstr>
      <vt:lpstr>提案手法</vt:lpstr>
      <vt:lpstr>提案手法</vt:lpstr>
      <vt:lpstr>提案手法</vt:lpstr>
      <vt:lpstr>提案手法</vt:lpstr>
      <vt:lpstr>提案手法</vt:lpstr>
      <vt:lpstr>撮影</vt:lpstr>
      <vt:lpstr>合成プロセス</vt:lpstr>
      <vt:lpstr>使用器具</vt:lpstr>
      <vt:lpstr>使用器具</vt:lpstr>
      <vt:lpstr>使用器具</vt:lpstr>
      <vt:lpstr>使用器具 – 組み立て方</vt:lpstr>
      <vt:lpstr>比較</vt:lpstr>
      <vt:lpstr>結果</vt:lpstr>
      <vt:lpstr>利点</vt:lpstr>
      <vt:lpstr>利点</vt:lpstr>
      <vt:lpstr>利点</vt:lpstr>
      <vt:lpstr>利点</vt:lpstr>
      <vt:lpstr>応用</vt:lpstr>
      <vt:lpstr>応用</vt:lpstr>
      <vt:lpstr>応用</vt:lpstr>
      <vt:lpstr>まとめ</vt:lpstr>
      <vt:lpstr>今後の発展</vt:lpstr>
      <vt:lpstr>今後の発展</vt:lpstr>
      <vt:lpstr>今後の発展</vt:lpstr>
      <vt:lpstr>今後の発展</vt:lpstr>
      <vt:lpstr>PowerPoint プレゼンテーション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Steve Overby</dc:creator>
  <cp:lastModifiedBy>kenshi</cp:lastModifiedBy>
  <cp:revision>223</cp:revision>
  <dcterms:created xsi:type="dcterms:W3CDTF">2003-01-26T07:16:40Z</dcterms:created>
  <dcterms:modified xsi:type="dcterms:W3CDTF">2014-07-31T13:37:53Z</dcterms:modified>
</cp:coreProperties>
</file>